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7" r:id="rId5"/>
    <p:sldId id="271" r:id="rId6"/>
    <p:sldId id="261" r:id="rId7"/>
    <p:sldId id="269" r:id="rId8"/>
    <p:sldId id="270" r:id="rId9"/>
    <p:sldId id="262" r:id="rId10"/>
    <p:sldId id="265" r:id="rId11"/>
  </p:sldIdLst>
  <p:sldSz cx="24384000" cy="13716000"/>
  <p:notesSz cx="6858000" cy="9144000"/>
  <p:embeddedFontLst>
    <p:embeddedFont>
      <p:font typeface="GangwonEduPower" panose="020B0600000101010101" charset="-127"/>
      <p:regular r:id="rId13"/>
    </p:embeddedFont>
    <p:embeddedFont>
      <p:font typeface="Pretendard Bold" panose="020B0600000101010101" charset="-127"/>
      <p:bold r:id="rId14"/>
    </p:embeddedFont>
    <p:embeddedFont>
      <p:font typeface="Pretendard Medium" panose="020B0600000101010101" charset="-127"/>
      <p:bold r:id="rId15"/>
    </p:embeddedFont>
    <p:embeddedFont>
      <p:font typeface="Pretendard SemiBold" panose="020B0600000101010101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4836" autoAdjust="0"/>
  </p:normalViewPr>
  <p:slideViewPr>
    <p:cSldViewPr>
      <p:cViewPr varScale="1">
        <p:scale>
          <a:sx n="46" d="100"/>
          <a:sy n="46" d="100"/>
        </p:scale>
        <p:origin x="12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26</a:t>
            </a:r>
            <a:r>
              <a:rPr lang="ko-KR" altLang="en-US" dirty="0"/>
              <a:t>년 이후 신규 개점하는 대형마트</a:t>
            </a:r>
            <a:r>
              <a:rPr lang="en-US" altLang="ko-KR" dirty="0"/>
              <a:t>/</a:t>
            </a:r>
            <a:r>
              <a:rPr lang="ko-KR" altLang="en-US" dirty="0"/>
              <a:t>백화점</a:t>
            </a:r>
            <a:r>
              <a:rPr lang="en-US" altLang="ko-KR" dirty="0"/>
              <a:t>/</a:t>
            </a:r>
            <a:r>
              <a:rPr lang="ko-KR" altLang="en-US" dirty="0"/>
              <a:t>아울렛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대형마트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2026년</c:v>
                </c:pt>
                <c:pt idx="1">
                  <c:v>2027년</c:v>
                </c:pt>
                <c:pt idx="2">
                  <c:v>2028년</c:v>
                </c:pt>
                <c:pt idx="3">
                  <c:v>2030년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82-471F-BB14-9223146D3D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백화점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2026년</c:v>
                </c:pt>
                <c:pt idx="1">
                  <c:v>2027년</c:v>
                </c:pt>
                <c:pt idx="2">
                  <c:v>2028년</c:v>
                </c:pt>
                <c:pt idx="3">
                  <c:v>2030년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82-471F-BB14-9223146D3D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아울렛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2026년</c:v>
                </c:pt>
                <c:pt idx="1">
                  <c:v>2027년</c:v>
                </c:pt>
                <c:pt idx="2">
                  <c:v>2028년</c:v>
                </c:pt>
                <c:pt idx="3">
                  <c:v>2030년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82-471F-BB14-9223146D3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1284288"/>
        <c:axId val="391291008"/>
      </c:barChart>
      <c:catAx>
        <c:axId val="39128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1291008"/>
        <c:crosses val="autoZero"/>
        <c:auto val="1"/>
        <c:lblAlgn val="ctr"/>
        <c:lblOffset val="100"/>
        <c:noMultiLvlLbl val="0"/>
      </c:catAx>
      <c:valAx>
        <c:axId val="391291008"/>
        <c:scaling>
          <c:orientation val="minMax"/>
          <c:max val="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128428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7512B-EC88-4559-91E6-D00C89331275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E190-8A24-43E2-A8D8-BE7F874738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3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3E190-8A24-43E2-A8D8-BE7F874738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7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yfYfBuC5mg?feature=oembed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1ndhEbboBMc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openxmlformats.org/officeDocument/2006/relationships/image" Target="../media/image37.jpe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image" Target="../media/image36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4.png"/><Relationship Id="rId10" Type="http://schemas.openxmlformats.org/officeDocument/2006/relationships/chart" Target="../charts/chart1.xml"/><Relationship Id="rId4" Type="http://schemas.openxmlformats.org/officeDocument/2006/relationships/image" Target="../media/image4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51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2573000"/>
            <a:ext cx="24765000" cy="1317624"/>
          </a:xfrm>
          <a:prstGeom prst="rect">
            <a:avLst/>
          </a:prstGeom>
        </p:spPr>
      </p:pic>
      <p:pic>
        <p:nvPicPr>
          <p:cNvPr id="11" name="그림 10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F061C8-66F7-1367-5BB7-402A0D3E0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19115" cy="2685139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04266749-1FF6-2456-F61B-27C1DE1341EE}"/>
              </a:ext>
            </a:extLst>
          </p:cNvPr>
          <p:cNvSpPr txBox="1"/>
          <p:nvPr/>
        </p:nvSpPr>
        <p:spPr>
          <a:xfrm>
            <a:off x="457200" y="7106012"/>
            <a:ext cx="13741400" cy="2768600"/>
          </a:xfrm>
          <a:prstGeom prst="rect">
            <a:avLst/>
          </a:prstGeom>
        </p:spPr>
        <p:txBody>
          <a:bodyPr lIns="0" tIns="152400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8000" b="0" i="0" u="none" strike="noStrike" dirty="0">
                <a:solidFill>
                  <a:srgbClr val="15704D"/>
                </a:solidFill>
                <a:ea typeface="GangwonEduPower"/>
              </a:rPr>
              <a:t>주차의</a:t>
            </a:r>
            <a:r>
              <a:rPr lang="en-US" sz="8000" b="0" i="0" u="none" strike="noStrike" dirty="0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8000" b="0" i="0" u="none" strike="noStrike" dirty="0">
                <a:solidFill>
                  <a:srgbClr val="15704D"/>
                </a:solidFill>
                <a:ea typeface="GangwonEduPower"/>
              </a:rPr>
              <a:t>끝은</a:t>
            </a:r>
            <a:r>
              <a:rPr lang="en-US" sz="8000" b="0" i="0" u="none" strike="noStrike" dirty="0">
                <a:solidFill>
                  <a:srgbClr val="15704D"/>
                </a:solidFill>
                <a:latin typeface="GangwonEduPower"/>
              </a:rPr>
              <a:t> '</a:t>
            </a:r>
            <a:r>
              <a:rPr lang="ko-KR" sz="8000" b="0" i="0" u="none" strike="noStrike" dirty="0" err="1">
                <a:solidFill>
                  <a:srgbClr val="15704D"/>
                </a:solidFill>
                <a:ea typeface="GangwonEduPower"/>
              </a:rPr>
              <a:t>찾는것</a:t>
            </a:r>
            <a:r>
              <a:rPr lang="en-US" sz="8000" b="0" i="0" u="none" strike="noStrike" dirty="0">
                <a:solidFill>
                  <a:srgbClr val="15704D"/>
                </a:solidFill>
                <a:latin typeface="GangwonEduPower"/>
              </a:rPr>
              <a:t>'</a:t>
            </a:r>
            <a:r>
              <a:rPr lang="ko-KR" sz="8000" b="0" i="0" u="none" strike="noStrike" dirty="0">
                <a:solidFill>
                  <a:srgbClr val="15704D"/>
                </a:solidFill>
                <a:ea typeface="GangwonEduPower"/>
              </a:rPr>
              <a:t>이</a:t>
            </a:r>
            <a:r>
              <a:rPr lang="en-US" sz="8000" b="0" i="0" u="none" strike="noStrike" dirty="0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8000" b="0" i="0" u="none" strike="noStrike" dirty="0">
                <a:solidFill>
                  <a:srgbClr val="15704D"/>
                </a:solidFill>
                <a:ea typeface="GangwonEduPower"/>
              </a:rPr>
              <a:t>아니라</a:t>
            </a:r>
            <a:r>
              <a:rPr lang="en-US" sz="8000" b="0" i="0" u="none" strike="noStrike" dirty="0">
                <a:solidFill>
                  <a:srgbClr val="15704D"/>
                </a:solidFill>
                <a:latin typeface="GangwonEduPower"/>
              </a:rPr>
              <a:t>, '</a:t>
            </a:r>
            <a:r>
              <a:rPr lang="ko-KR" sz="8000" b="0" i="0" u="none" strike="noStrike" dirty="0">
                <a:solidFill>
                  <a:srgbClr val="15704D"/>
                </a:solidFill>
                <a:ea typeface="GangwonEduPower"/>
              </a:rPr>
              <a:t>따라가는</a:t>
            </a:r>
            <a:r>
              <a:rPr lang="en-US" sz="8000" b="0" i="0" u="none" strike="noStrike" dirty="0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8000" b="0" i="0" u="none" strike="noStrike" dirty="0">
                <a:solidFill>
                  <a:srgbClr val="15704D"/>
                </a:solidFill>
                <a:ea typeface="GangwonEduPower"/>
              </a:rPr>
              <a:t>것</a:t>
            </a:r>
            <a:r>
              <a:rPr lang="en-US" sz="8000" b="0" i="0" u="none" strike="noStrike" dirty="0">
                <a:solidFill>
                  <a:srgbClr val="15704D"/>
                </a:solidFill>
                <a:latin typeface="GangwonEduPower"/>
              </a:rPr>
              <a:t>' </a:t>
            </a:r>
            <a:r>
              <a:rPr lang="ko-KR" sz="8000" b="0" i="0" u="none" strike="noStrike" dirty="0">
                <a:solidFill>
                  <a:srgbClr val="15704D"/>
                </a:solidFill>
                <a:ea typeface="GangwonEduPower"/>
              </a:rPr>
              <a:t>입니다</a:t>
            </a:r>
            <a:r>
              <a:rPr lang="en-US" sz="8000" b="0" i="0" u="none" strike="noStrike" dirty="0">
                <a:solidFill>
                  <a:srgbClr val="15704D"/>
                </a:solidFill>
                <a:latin typeface="GangwonEduPower"/>
              </a:rPr>
              <a:t>.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0C3F20B0-6F2A-0797-6A43-22851EEDC4B6}"/>
              </a:ext>
            </a:extLst>
          </p:cNvPr>
          <p:cNvSpPr txBox="1"/>
          <p:nvPr/>
        </p:nvSpPr>
        <p:spPr>
          <a:xfrm>
            <a:off x="1635646" y="4648200"/>
            <a:ext cx="10470107" cy="1650622"/>
          </a:xfrm>
          <a:prstGeom prst="rect">
            <a:avLst/>
          </a:prstGeom>
        </p:spPr>
        <p:txBody>
          <a:bodyPr lIns="0" tIns="152400" rIns="0" bIns="0" rtlCol="0" anchor="t"/>
          <a:lstStyle/>
          <a:p>
            <a:pPr lvl="0" algn="ctr">
              <a:lnSpc>
                <a:spcPct val="91299"/>
              </a:lnSpc>
            </a:pPr>
            <a:r>
              <a:rPr lang="en-US" altLang="ko-KR" sz="10000" b="1" i="0" u="none" strike="noStrike" dirty="0" err="1">
                <a:solidFill>
                  <a:srgbClr val="15704D"/>
                </a:solidFill>
                <a:ea typeface="GangwonEduPower"/>
              </a:rPr>
              <a:t>ParkingPal</a:t>
            </a:r>
            <a:endParaRPr lang="en-US" sz="10000" b="1" i="0" u="none" strike="noStrike" dirty="0">
              <a:solidFill>
                <a:srgbClr val="15704D"/>
              </a:solidFill>
              <a:latin typeface="GangwonEduPower"/>
            </a:endParaRPr>
          </a:p>
        </p:txBody>
      </p:sp>
      <p:pic>
        <p:nvPicPr>
          <p:cNvPr id="2" name="KakaoTalk_20260120_131508491">
            <a:hlinkClick r:id="" action="ppaction://media"/>
            <a:extLst>
              <a:ext uri="{FF2B5EF4-FFF2-40B4-BE49-F238E27FC236}">
                <a16:creationId xmlns:a16="http://schemas.microsoft.com/office/drawing/2014/main" id="{B1261F35-F036-C661-031D-00A33DE3D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00" y="1143000"/>
            <a:ext cx="7813154" cy="10622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104900"/>
            <a:ext cx="247650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12573000"/>
            <a:ext cx="24765000" cy="114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2921000" y="-2679700"/>
            <a:ext cx="1016000" cy="6565900"/>
          </a:xfrm>
          <a:prstGeom prst="rect">
            <a:avLst/>
          </a:prstGeom>
          <a:effectLst>
            <a:outerShdw blurRad="40431" dist="93303" dir="8100000">
              <a:srgbClr val="000000">
                <a:alpha val="1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03200"/>
            <a:ext cx="800100" cy="800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28600" y="368300"/>
            <a:ext cx="8763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 dirty="0">
                <a:solidFill>
                  <a:srgbClr val="F7EFE2"/>
                </a:solidFill>
                <a:latin typeface="Pretendard Medium"/>
              </a:rPr>
              <a:t>09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5400" y="330200"/>
            <a:ext cx="51689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066" b="0" i="0" u="none" strike="noStrike" dirty="0">
                <a:solidFill>
                  <a:srgbClr val="595959"/>
                </a:solidFill>
                <a:ea typeface="Pretendard Medium"/>
              </a:rPr>
              <a:t>앞으로의 비전</a:t>
            </a:r>
            <a:endParaRPr lang="ko-KR" sz="3066" b="0" i="0" u="none" strike="noStrike" dirty="0">
              <a:solidFill>
                <a:srgbClr val="595959"/>
              </a:solidFill>
              <a:ea typeface="Pretendard Medium"/>
            </a:endParaRPr>
          </a:p>
        </p:txBody>
      </p:sp>
      <p:pic>
        <p:nvPicPr>
          <p:cNvPr id="25" name="그림 24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90EF23-4470-14A0-4D40-8A3AF3F931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0" y="-63994"/>
            <a:ext cx="2444750" cy="1334487"/>
          </a:xfrm>
          <a:prstGeom prst="rect">
            <a:avLst/>
          </a:prstGeom>
        </p:spPr>
      </p:pic>
      <p:sp>
        <p:nvSpPr>
          <p:cNvPr id="26" name="TextBox 4">
            <a:extLst>
              <a:ext uri="{FF2B5EF4-FFF2-40B4-BE49-F238E27FC236}">
                <a16:creationId xmlns:a16="http://schemas.microsoft.com/office/drawing/2014/main" id="{A90DB6E9-70FD-A0FC-3AB2-07815CB79ABF}"/>
              </a:ext>
            </a:extLst>
          </p:cNvPr>
          <p:cNvSpPr txBox="1"/>
          <p:nvPr/>
        </p:nvSpPr>
        <p:spPr>
          <a:xfrm>
            <a:off x="2628900" y="6019800"/>
            <a:ext cx="19126200" cy="2768600"/>
          </a:xfrm>
          <a:prstGeom prst="rect">
            <a:avLst/>
          </a:prstGeom>
        </p:spPr>
        <p:txBody>
          <a:bodyPr lIns="0" tIns="152400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8000" b="0" i="0" u="none" strike="noStrike" dirty="0">
                <a:solidFill>
                  <a:srgbClr val="15704D"/>
                </a:solidFill>
                <a:ea typeface="GangwonEduPower"/>
              </a:rPr>
              <a:t>주차장의 완벽한 자동화를 </a:t>
            </a:r>
            <a:r>
              <a:rPr lang="ko-KR" altLang="en-US" sz="8000" dirty="0">
                <a:solidFill>
                  <a:srgbClr val="15704D"/>
                </a:solidFill>
                <a:ea typeface="GangwonEduPower"/>
              </a:rPr>
              <a:t>목표로</a:t>
            </a:r>
            <a:endParaRPr lang="en-US" sz="8000" b="0" i="0" u="none" strike="noStrike" dirty="0">
              <a:solidFill>
                <a:srgbClr val="15704D"/>
              </a:solidFill>
              <a:latin typeface="GangwonEduP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2573000"/>
            <a:ext cx="2476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1104900"/>
            <a:ext cx="24765000" cy="254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663D83-FDAA-7EBF-9888-C41612ED437A}"/>
              </a:ext>
            </a:extLst>
          </p:cNvPr>
          <p:cNvGrpSpPr/>
          <p:nvPr/>
        </p:nvGrpSpPr>
        <p:grpSpPr>
          <a:xfrm>
            <a:off x="609600" y="1790943"/>
            <a:ext cx="8689975" cy="3733990"/>
            <a:chOff x="1841500" y="3683000"/>
            <a:chExt cx="10134600" cy="39370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1841500" y="3683000"/>
              <a:ext cx="10134600" cy="3937000"/>
            </a:xfrm>
            <a:prstGeom prst="rect">
              <a:avLst/>
            </a:prstGeom>
            <a:effectLst>
              <a:outerShdw blurRad="58983" dist="151238" dir="2700000">
                <a:srgbClr val="000000">
                  <a:alpha val="10000"/>
                </a:srgbClr>
              </a:outerShdw>
            </a:effectLst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6400800" y="2032000"/>
              <a:ext cx="1016000" cy="5511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14" name="TextBox 14"/>
            <p:cNvSpPr txBox="1"/>
            <p:nvPr/>
          </p:nvSpPr>
          <p:spPr>
            <a:xfrm>
              <a:off x="3613150" y="5765800"/>
              <a:ext cx="6578599" cy="1231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3333" spc="-167" dirty="0">
                  <a:solidFill>
                    <a:srgbClr val="15704D"/>
                  </a:solidFill>
                  <a:ea typeface="Pretendard Bold"/>
                </a:rPr>
                <a:t>주차장 내 자리를 찾기 위해</a:t>
              </a:r>
              <a:endParaRPr lang="en-US" altLang="ko-KR" sz="3333" spc="-167" dirty="0">
                <a:solidFill>
                  <a:srgbClr val="15704D"/>
                </a:solidFill>
                <a:ea typeface="Pretendard Bold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ko-KR" altLang="en-US" sz="3333" b="0" i="0" u="none" strike="noStrike" spc="-167" dirty="0">
                  <a:solidFill>
                    <a:srgbClr val="15704D"/>
                  </a:solidFill>
                  <a:ea typeface="Pretendard Bold"/>
                </a:rPr>
                <a:t>배회하는 차량들로 인한</a:t>
              </a:r>
              <a:r>
                <a:rPr lang="en-US" altLang="ko-KR" sz="3333" spc="-167" dirty="0">
                  <a:solidFill>
                    <a:srgbClr val="15704D"/>
                  </a:solidFill>
                  <a:ea typeface="Pretendard Bold"/>
                </a:rPr>
                <a:t> </a:t>
              </a:r>
              <a:r>
                <a:rPr lang="ko-KR" altLang="en-US" sz="3333" spc="-167" dirty="0">
                  <a:solidFill>
                    <a:srgbClr val="15704D"/>
                  </a:solidFill>
                  <a:ea typeface="Pretendard Bold"/>
                </a:rPr>
                <a:t>혼잡 문제</a:t>
              </a:r>
              <a:endParaRPr lang="ko-KR" sz="3333" b="0" i="0" u="none" strike="noStrike" spc="-167" dirty="0">
                <a:solidFill>
                  <a:srgbClr val="15704D"/>
                </a:solidFill>
                <a:ea typeface="Pretendar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978400" y="4432300"/>
              <a:ext cx="38608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4000" b="0" i="0" u="none" strike="noStrike" dirty="0">
                  <a:solidFill>
                    <a:srgbClr val="15704D"/>
                  </a:solidFill>
                  <a:latin typeface="Pretendard Bold"/>
                  <a:ea typeface="Pretendard Bold"/>
                </a:rPr>
                <a:t>Pain</a:t>
              </a:r>
              <a:r>
                <a:rPr lang="ko-KR" altLang="en-US" sz="4000" b="0" i="0" u="none" strike="noStrike" dirty="0">
                  <a:solidFill>
                    <a:srgbClr val="15704D"/>
                  </a:solidFill>
                  <a:latin typeface="Pretendard Bold"/>
                  <a:ea typeface="Pretendard Bold"/>
                </a:rPr>
                <a:t> </a:t>
              </a:r>
              <a:r>
                <a:rPr lang="en-US" altLang="ko-KR" sz="4000" b="0" i="0" u="none" strike="noStrike" dirty="0">
                  <a:solidFill>
                    <a:srgbClr val="15704D"/>
                  </a:solidFill>
                  <a:latin typeface="Pretendard Bold"/>
                  <a:ea typeface="Pretendard Bold"/>
                </a:rPr>
                <a:t>Point</a:t>
              </a:r>
              <a:endParaRPr lang="en-US" sz="4000" b="0" i="0" u="none" strike="noStrike" dirty="0">
                <a:solidFill>
                  <a:srgbClr val="15704D"/>
                </a:solidFill>
                <a:latin typeface="Pretendard Bold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19740-E3E8-9B62-E74A-7B1F484955DB}"/>
              </a:ext>
            </a:extLst>
          </p:cNvPr>
          <p:cNvGrpSpPr/>
          <p:nvPr/>
        </p:nvGrpSpPr>
        <p:grpSpPr>
          <a:xfrm>
            <a:off x="609600" y="7618451"/>
            <a:ext cx="10134600" cy="3937000"/>
            <a:chOff x="609600" y="7618451"/>
            <a:chExt cx="10134600" cy="3937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09600" y="7618451"/>
              <a:ext cx="10134600" cy="3937000"/>
            </a:xfrm>
            <a:prstGeom prst="rect">
              <a:avLst/>
            </a:prstGeom>
            <a:effectLst>
              <a:outerShdw blurRad="58983" dist="151238" dir="2700000">
                <a:srgbClr val="000000">
                  <a:alpha val="10000"/>
                </a:srgbClr>
              </a:outerShdw>
            </a:effectLst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-5400000">
              <a:off x="5168900" y="5713451"/>
              <a:ext cx="1016000" cy="6146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18" name="TextBox 18"/>
            <p:cNvSpPr txBox="1"/>
            <p:nvPr/>
          </p:nvSpPr>
          <p:spPr>
            <a:xfrm>
              <a:off x="2209800" y="9599651"/>
              <a:ext cx="6527800" cy="11938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3333" b="0" i="0" u="none" strike="noStrike" spc="-167" dirty="0">
                  <a:solidFill>
                    <a:srgbClr val="FC5230"/>
                  </a:solidFill>
                  <a:ea typeface="Pretendard Bold"/>
                </a:rPr>
                <a:t>인력비용</a:t>
              </a:r>
              <a:r>
                <a:rPr lang="en-US" altLang="ko-KR" sz="3333" b="0" i="0" u="none" strike="noStrike" spc="-167" dirty="0">
                  <a:solidFill>
                    <a:srgbClr val="FC5230"/>
                  </a:solidFill>
                  <a:ea typeface="Pretendard Bold"/>
                </a:rPr>
                <a:t>, </a:t>
              </a:r>
              <a:r>
                <a:rPr lang="ko-KR" altLang="en-US" sz="3333" b="0" i="0" u="none" strike="noStrike" spc="-167" dirty="0">
                  <a:solidFill>
                    <a:srgbClr val="FC5230"/>
                  </a:solidFill>
                  <a:ea typeface="Pretendard Bold"/>
                </a:rPr>
                <a:t>구인비용</a:t>
              </a:r>
              <a:r>
                <a:rPr lang="en-US" altLang="ko-KR" sz="3333" spc="-167" dirty="0">
                  <a:solidFill>
                    <a:srgbClr val="FC5230"/>
                  </a:solidFill>
                  <a:ea typeface="Pretendard Bold"/>
                </a:rPr>
                <a:t>,</a:t>
              </a:r>
            </a:p>
            <a:p>
              <a:pPr lvl="0" algn="ctr">
                <a:lnSpc>
                  <a:spcPct val="124499"/>
                </a:lnSpc>
              </a:pPr>
              <a:r>
                <a:rPr lang="ko-KR" altLang="en-US" sz="3333" b="0" i="0" u="none" strike="noStrike" spc="-167" dirty="0">
                  <a:solidFill>
                    <a:srgbClr val="FC5230"/>
                  </a:solidFill>
                  <a:ea typeface="Pretendard Bold"/>
                </a:rPr>
                <a:t>서비스</a:t>
              </a:r>
              <a:r>
                <a:rPr lang="en-US" altLang="ko-KR" sz="3333" b="0" i="0" u="none" strike="noStrike" spc="-167" dirty="0">
                  <a:solidFill>
                    <a:srgbClr val="FC5230"/>
                  </a:solidFill>
                  <a:ea typeface="Pretendard Bold"/>
                </a:rPr>
                <a:t>, </a:t>
              </a:r>
              <a:r>
                <a:rPr lang="ko-KR" altLang="en-US" sz="3333" b="0" i="0" u="none" strike="noStrike" spc="-167" dirty="0">
                  <a:solidFill>
                    <a:srgbClr val="FC5230"/>
                  </a:solidFill>
                  <a:ea typeface="Pretendard Bold"/>
                </a:rPr>
                <a:t>안전사고 등</a:t>
              </a:r>
              <a:endParaRPr lang="ko-KR" sz="3333" b="0" i="0" u="none" strike="noStrike" spc="-167" dirty="0">
                <a:solidFill>
                  <a:srgbClr val="FC5230"/>
                </a:solidFill>
                <a:ea typeface="Pretendard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124200" y="8431251"/>
              <a:ext cx="50927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b="0" i="0" u="none" strike="noStrike" dirty="0">
                  <a:solidFill>
                    <a:srgbClr val="FC5230"/>
                  </a:solidFill>
                  <a:ea typeface="Pretendard Bold"/>
                </a:rPr>
                <a:t>주차장 소유 관계자</a:t>
              </a:r>
              <a:endParaRPr lang="ko-KR" sz="4000" b="0" i="0" u="none" strike="noStrike" dirty="0">
                <a:solidFill>
                  <a:srgbClr val="FC5230"/>
                </a:solidFill>
                <a:ea typeface="Pretendard Bold"/>
              </a:endParaRP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2921000" y="-2679700"/>
            <a:ext cx="1016000" cy="6565900"/>
          </a:xfrm>
          <a:prstGeom prst="rect">
            <a:avLst/>
          </a:prstGeom>
          <a:effectLst>
            <a:outerShdw blurRad="40431" dist="93303" dir="8100000">
              <a:srgbClr val="000000">
                <a:alpha val="1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" y="203200"/>
            <a:ext cx="800100" cy="800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28600" y="368300"/>
            <a:ext cx="8763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 dirty="0">
                <a:solidFill>
                  <a:srgbClr val="F7EFE2"/>
                </a:solidFill>
                <a:latin typeface="Pretendard Medium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5400" y="330200"/>
            <a:ext cx="51689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66" b="0" i="0" u="none" strike="noStrike">
                <a:solidFill>
                  <a:srgbClr val="595959"/>
                </a:solidFill>
                <a:ea typeface="Pretendard Medium"/>
              </a:rPr>
              <a:t>문제</a:t>
            </a:r>
            <a:r>
              <a:rPr lang="en-US" sz="3066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Medium"/>
              </a:rPr>
              <a:t>제기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3538" y="2470489"/>
            <a:ext cx="2374900" cy="2374900"/>
          </a:xfrm>
          <a:prstGeom prst="rect">
            <a:avLst/>
          </a:prstGeom>
        </p:spPr>
      </p:pic>
      <p:pic>
        <p:nvPicPr>
          <p:cNvPr id="30" name="그림 29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AD56FD-C68A-CC72-13E5-9BE07A9780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0" y="-63994"/>
            <a:ext cx="2444750" cy="1334487"/>
          </a:xfrm>
          <a:prstGeom prst="rect">
            <a:avLst/>
          </a:prstGeom>
        </p:spPr>
      </p:pic>
      <p:pic>
        <p:nvPicPr>
          <p:cNvPr id="35" name="그림 34" descr="텍스트, 번호, 낱말맞추기 퍼즐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F92208-04AF-06DC-BB40-89C9123AFA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976" y="1130300"/>
            <a:ext cx="7049363" cy="3187868"/>
          </a:xfrm>
          <a:prstGeom prst="rect">
            <a:avLst/>
          </a:prstGeom>
        </p:spPr>
      </p:pic>
      <p:pic>
        <p:nvPicPr>
          <p:cNvPr id="37" name="그림 36" descr="텍스트, 번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7BBCE7-9049-3346-AE8E-7236ABFBB9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1"/>
          <a:stretch>
            <a:fillRect/>
          </a:stretch>
        </p:blipFill>
        <p:spPr>
          <a:xfrm>
            <a:off x="10985026" y="1187734"/>
            <a:ext cx="6081950" cy="4940409"/>
          </a:xfrm>
          <a:prstGeom prst="rect">
            <a:avLst/>
          </a:prstGeom>
        </p:spPr>
      </p:pic>
      <p:pic>
        <p:nvPicPr>
          <p:cNvPr id="41" name="그림 40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B12405-B0AD-98A3-0BBD-F550E025E7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820" y="4504799"/>
            <a:ext cx="5276850" cy="150495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CA8736-F85A-2A6D-0543-4A5600CFA47E}"/>
              </a:ext>
            </a:extLst>
          </p:cNvPr>
          <p:cNvGrpSpPr/>
          <p:nvPr/>
        </p:nvGrpSpPr>
        <p:grpSpPr>
          <a:xfrm>
            <a:off x="12328358" y="7631151"/>
            <a:ext cx="10134600" cy="3937000"/>
            <a:chOff x="609600" y="7618451"/>
            <a:chExt cx="10134600" cy="3937000"/>
          </a:xfrm>
        </p:grpSpPr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AE0D2E3A-7807-61E0-763B-44B217AE1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09600" y="7618451"/>
              <a:ext cx="10134600" cy="3937000"/>
            </a:xfrm>
            <a:prstGeom prst="rect">
              <a:avLst/>
            </a:prstGeom>
            <a:effectLst>
              <a:outerShdw blurRad="58983" dist="151238" dir="2700000">
                <a:srgbClr val="000000">
                  <a:alpha val="10000"/>
                </a:srgbClr>
              </a:outerShdw>
            </a:effectLst>
          </p:spPr>
        </p:pic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81FD4325-8287-FDAE-8353-7FE0D54C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-5400000">
              <a:off x="5168900" y="5713451"/>
              <a:ext cx="1016000" cy="6146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46" name="TextBox 18">
              <a:extLst>
                <a:ext uri="{FF2B5EF4-FFF2-40B4-BE49-F238E27FC236}">
                  <a16:creationId xmlns:a16="http://schemas.microsoft.com/office/drawing/2014/main" id="{7633B90B-1B36-F534-0F23-DC0CC291B013}"/>
                </a:ext>
              </a:extLst>
            </p:cNvPr>
            <p:cNvSpPr txBox="1"/>
            <p:nvPr/>
          </p:nvSpPr>
          <p:spPr>
            <a:xfrm>
              <a:off x="2209800" y="9599651"/>
              <a:ext cx="6527800" cy="11938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3333" b="0" i="0" u="none" strike="noStrike" spc="-167" dirty="0">
                  <a:solidFill>
                    <a:srgbClr val="FC5230"/>
                  </a:solidFill>
                  <a:ea typeface="Pretendard Bold"/>
                </a:rPr>
                <a:t>주차장 혼잡으로 인한 불편함</a:t>
              </a:r>
              <a:endParaRPr lang="ko-KR" sz="3333" b="0" i="0" u="none" strike="noStrike" spc="-167" dirty="0">
                <a:solidFill>
                  <a:srgbClr val="FC5230"/>
                </a:solidFill>
                <a:ea typeface="Pretendard Bold"/>
              </a:endParaRPr>
            </a:p>
          </p:txBody>
        </p: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095312F2-E111-BB0B-3417-35A62446F551}"/>
                </a:ext>
              </a:extLst>
            </p:cNvPr>
            <p:cNvSpPr txBox="1"/>
            <p:nvPr/>
          </p:nvSpPr>
          <p:spPr>
            <a:xfrm>
              <a:off x="3124200" y="8431251"/>
              <a:ext cx="50927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b="0" i="0" u="none" strike="noStrike" dirty="0">
                  <a:solidFill>
                    <a:srgbClr val="FC5230"/>
                  </a:solidFill>
                  <a:ea typeface="Pretendard Bold"/>
                </a:rPr>
                <a:t>주차장 사용자</a:t>
              </a:r>
              <a:endParaRPr lang="ko-KR" sz="4000" b="0" i="0" u="none" strike="noStrike" dirty="0">
                <a:solidFill>
                  <a:srgbClr val="FC5230"/>
                </a:solidFill>
                <a:ea typeface="Pretendard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12573000"/>
            <a:ext cx="2476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104900"/>
            <a:ext cx="247650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606675" y="10590568"/>
            <a:ext cx="6794500" cy="774700"/>
          </a:xfrm>
          <a:prstGeom prst="rect">
            <a:avLst/>
          </a:prstGeom>
        </p:spPr>
        <p:txBody>
          <a:bodyPr lIns="0" tIns="120649" rIns="0" bIns="120649" rtlCol="0" anchor="ctr"/>
          <a:lstStyle/>
          <a:p>
            <a:pPr lvl="0" algn="ctr">
              <a:lnSpc>
                <a:spcPct val="68890"/>
              </a:lnSpc>
            </a:pPr>
            <a:r>
              <a:rPr lang="en-US" altLang="ko-KR" sz="3333" spc="-200" dirty="0">
                <a:solidFill>
                  <a:srgbClr val="15704D"/>
                </a:solidFill>
                <a:ea typeface="Pretendard Medium"/>
              </a:rPr>
              <a:t>Unity</a:t>
            </a:r>
            <a:r>
              <a:rPr lang="ko-KR" altLang="en-US" sz="3333" spc="-200" dirty="0">
                <a:solidFill>
                  <a:srgbClr val="15704D"/>
                </a:solidFill>
                <a:ea typeface="Pretendard Medium"/>
              </a:rPr>
              <a:t> 기반 </a:t>
            </a:r>
            <a:r>
              <a:rPr lang="en-US" altLang="ko-KR" sz="3333" spc="-200" dirty="0" err="1">
                <a:solidFill>
                  <a:srgbClr val="15704D"/>
                </a:solidFill>
                <a:ea typeface="Pretendard Medium"/>
              </a:rPr>
              <a:t>ParkingPal</a:t>
            </a:r>
            <a:r>
              <a:rPr lang="en-US" altLang="ko-KR" sz="3333" spc="-200" dirty="0">
                <a:solidFill>
                  <a:srgbClr val="15704D"/>
                </a:solidFill>
                <a:ea typeface="Pretendard Medium"/>
              </a:rPr>
              <a:t> </a:t>
            </a:r>
            <a:r>
              <a:rPr lang="ko-KR" altLang="en-US" sz="3333" spc="-200" dirty="0">
                <a:solidFill>
                  <a:srgbClr val="15704D"/>
                </a:solidFill>
                <a:ea typeface="Pretendard Medium"/>
              </a:rPr>
              <a:t>동작 구현</a:t>
            </a:r>
            <a:endParaRPr lang="ko-KR" sz="3333" b="0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835F7D-6EE0-AD18-0E05-70C7FD1E55A1}"/>
              </a:ext>
            </a:extLst>
          </p:cNvPr>
          <p:cNvGrpSpPr/>
          <p:nvPr/>
        </p:nvGrpSpPr>
        <p:grpSpPr>
          <a:xfrm>
            <a:off x="3406775" y="3125433"/>
            <a:ext cx="5257800" cy="1016000"/>
            <a:chOff x="2298700" y="3657600"/>
            <a:chExt cx="5257800" cy="10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4419600" y="1536700"/>
              <a:ext cx="1016000" cy="5257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14" name="TextBox 14"/>
            <p:cNvSpPr txBox="1"/>
            <p:nvPr/>
          </p:nvSpPr>
          <p:spPr>
            <a:xfrm>
              <a:off x="2451100" y="3810000"/>
              <a:ext cx="48895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marL="0" lvl="1" algn="ctr">
                <a:lnSpc>
                  <a:spcPct val="116199"/>
                </a:lnSpc>
              </a:pPr>
              <a:r>
                <a:rPr lang="ko-KR" altLang="en-US" sz="4000" b="0" i="0" u="none" strike="noStrike" dirty="0">
                  <a:solidFill>
                    <a:srgbClr val="15704D"/>
                  </a:solidFill>
                  <a:ea typeface="Pretendard SemiBold"/>
                </a:rPr>
                <a:t>시뮬레이션</a:t>
              </a:r>
              <a:endParaRPr lang="ko-KR" sz="4000" b="0" i="0" u="none" strike="noStrike" dirty="0">
                <a:solidFill>
                  <a:srgbClr val="15704D"/>
                </a:solidFill>
                <a:ea typeface="Pretendard SemiBold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2921000" y="-2679700"/>
            <a:ext cx="1016000" cy="6565900"/>
          </a:xfrm>
          <a:prstGeom prst="rect">
            <a:avLst/>
          </a:prstGeom>
          <a:effectLst>
            <a:outerShdw blurRad="40431" dist="93303" dir="8100000">
              <a:srgbClr val="000000">
                <a:alpha val="1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203200"/>
            <a:ext cx="800100" cy="800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8600" y="368300"/>
            <a:ext cx="8763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dirty="0">
                <a:solidFill>
                  <a:srgbClr val="F7EFE2"/>
                </a:solidFill>
                <a:latin typeface="Pretendard Medium"/>
              </a:rPr>
              <a:t>02</a:t>
            </a:r>
            <a:endParaRPr lang="en" sz="2666" b="0" i="0" u="none" strike="noStrike" dirty="0">
              <a:solidFill>
                <a:srgbClr val="F7EFE2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95400" y="330200"/>
            <a:ext cx="51689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066" b="0" i="0" u="none" strike="noStrike">
                <a:solidFill>
                  <a:srgbClr val="595959"/>
                </a:solidFill>
                <a:ea typeface="Pretendard Medium"/>
              </a:rPr>
              <a:t>솔루션</a:t>
            </a:r>
          </a:p>
        </p:txBody>
      </p:sp>
      <p:pic>
        <p:nvPicPr>
          <p:cNvPr id="26" name="그림 25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64FA91-DCB1-C4B0-70AD-FA35590DB4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0" y="-63994"/>
            <a:ext cx="2444750" cy="1334487"/>
          </a:xfrm>
          <a:prstGeom prst="rect">
            <a:avLst/>
          </a:prstGeom>
        </p:spPr>
      </p:pic>
      <p:pic>
        <p:nvPicPr>
          <p:cNvPr id="28" name="온라인 미디어 27" title="가장 가까운 주차장 빈자리 안내 로봇 시뮬레이션">
            <a:hlinkClick r:id="" action="ppaction://media"/>
            <a:extLst>
              <a:ext uri="{FF2B5EF4-FFF2-40B4-BE49-F238E27FC236}">
                <a16:creationId xmlns:a16="http://schemas.microsoft.com/office/drawing/2014/main" id="{0C642ACB-75BC-1DF7-F291-EE8B192066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295400" y="4692412"/>
            <a:ext cx="9480550" cy="53565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5FE10E-E7CA-C104-78F7-A37DD5CD1FE0}"/>
              </a:ext>
            </a:extLst>
          </p:cNvPr>
          <p:cNvGrpSpPr/>
          <p:nvPr/>
        </p:nvGrpSpPr>
        <p:grpSpPr>
          <a:xfrm>
            <a:off x="15943030" y="3125432"/>
            <a:ext cx="5257800" cy="1016000"/>
            <a:chOff x="2298700" y="3657600"/>
            <a:chExt cx="5257800" cy="1016000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25184406-2F36-98E8-7B9C-15C91EBD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4419600" y="1536700"/>
              <a:ext cx="1016000" cy="5257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B90F4E2B-8D87-1C25-80D2-8DC5C2FE620E}"/>
                </a:ext>
              </a:extLst>
            </p:cNvPr>
            <p:cNvSpPr txBox="1"/>
            <p:nvPr/>
          </p:nvSpPr>
          <p:spPr>
            <a:xfrm>
              <a:off x="2451100" y="3810000"/>
              <a:ext cx="48895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marL="0" lvl="1" algn="ctr">
                <a:lnSpc>
                  <a:spcPct val="116199"/>
                </a:lnSpc>
              </a:pPr>
              <a:r>
                <a:rPr lang="ko-KR" altLang="en-US" sz="4000" b="0" i="0" u="none" strike="noStrike" dirty="0">
                  <a:solidFill>
                    <a:srgbClr val="15704D"/>
                  </a:solidFill>
                  <a:ea typeface="Pretendard SemiBold"/>
                </a:rPr>
                <a:t>데모 어플리케이션</a:t>
              </a:r>
              <a:endParaRPr lang="ko-KR" sz="4000" b="0" i="0" u="none" strike="noStrike" dirty="0">
                <a:solidFill>
                  <a:srgbClr val="15704D"/>
                </a:solidFill>
                <a:ea typeface="Pretendard SemiBold"/>
              </a:endParaRPr>
            </a:p>
          </p:txBody>
        </p:sp>
      </p:grpSp>
      <p:sp>
        <p:nvSpPr>
          <p:cNvPr id="34" name="TextBox 13">
            <a:extLst>
              <a:ext uri="{FF2B5EF4-FFF2-40B4-BE49-F238E27FC236}">
                <a16:creationId xmlns:a16="http://schemas.microsoft.com/office/drawing/2014/main" id="{82AB804F-AD65-B87C-A4B8-5B19D0644B64}"/>
              </a:ext>
            </a:extLst>
          </p:cNvPr>
          <p:cNvSpPr txBox="1"/>
          <p:nvPr/>
        </p:nvSpPr>
        <p:spPr>
          <a:xfrm>
            <a:off x="15142930" y="10590568"/>
            <a:ext cx="6794500" cy="774700"/>
          </a:xfrm>
          <a:prstGeom prst="rect">
            <a:avLst/>
          </a:prstGeom>
        </p:spPr>
        <p:txBody>
          <a:bodyPr lIns="0" tIns="120649" rIns="0" bIns="120649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3333" spc="-200" dirty="0">
                <a:solidFill>
                  <a:srgbClr val="15704D"/>
                </a:solidFill>
                <a:ea typeface="Pretendard Medium"/>
              </a:rPr>
              <a:t>주차장 빈자리 찾기</a:t>
            </a:r>
            <a:endParaRPr lang="ko-KR" sz="3333" b="0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7AB788-D500-0957-CEE0-5623A92D5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212" y="4692412"/>
            <a:ext cx="7437433" cy="5356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C0481-682C-B8DB-0DA1-80F4B452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C54658-AA5D-9774-1211-B93A206A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104900"/>
            <a:ext cx="247650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734ADAA-0148-77DA-5F05-A766D584BCBA}"/>
              </a:ext>
            </a:extLst>
          </p:cNvPr>
          <p:cNvSpPr txBox="1"/>
          <p:nvPr/>
        </p:nvSpPr>
        <p:spPr>
          <a:xfrm>
            <a:off x="18745200" y="12877800"/>
            <a:ext cx="46228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r">
              <a:lnSpc>
                <a:spcPct val="99600"/>
              </a:lnSpc>
            </a:pPr>
            <a:r>
              <a:rPr lang="en" sz="2933" b="0" i="0" u="none" strike="noStrike">
                <a:solidFill>
                  <a:srgbClr val="F7EFE2"/>
                </a:solidFill>
                <a:latin typeface="Pretendard SemiBold"/>
              </a:rPr>
              <a:t>19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B18BC8-763C-A889-7E23-EB7C8D03552B}"/>
              </a:ext>
            </a:extLst>
          </p:cNvPr>
          <p:cNvGrpSpPr/>
          <p:nvPr/>
        </p:nvGrpSpPr>
        <p:grpSpPr>
          <a:xfrm>
            <a:off x="16054407" y="2603500"/>
            <a:ext cx="4267200" cy="1016000"/>
            <a:chOff x="13335000" y="2667000"/>
            <a:chExt cx="4267200" cy="10160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9375E52-CBF2-07F7-16B2-1A2376CB8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5400000">
              <a:off x="14960600" y="1041400"/>
              <a:ext cx="1016000" cy="42672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56C9C71-40D4-B910-6AD8-072815E2A6CE}"/>
                </a:ext>
              </a:extLst>
            </p:cNvPr>
            <p:cNvSpPr txBox="1"/>
            <p:nvPr/>
          </p:nvSpPr>
          <p:spPr>
            <a:xfrm>
              <a:off x="13893223" y="2819400"/>
              <a:ext cx="3225800" cy="6350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3600" b="0" i="0" u="none" strike="noStrike" dirty="0">
                  <a:solidFill>
                    <a:srgbClr val="FC5230"/>
                  </a:solidFill>
                  <a:latin typeface="Pretendard Bold"/>
                </a:rPr>
                <a:t>Pro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AF3911-EED3-DE31-E1D2-4809D71DA57F}"/>
              </a:ext>
            </a:extLst>
          </p:cNvPr>
          <p:cNvGrpSpPr/>
          <p:nvPr/>
        </p:nvGrpSpPr>
        <p:grpSpPr>
          <a:xfrm>
            <a:off x="4578350" y="2641600"/>
            <a:ext cx="4267200" cy="1016000"/>
            <a:chOff x="6159500" y="2667000"/>
            <a:chExt cx="4267200" cy="101600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9031D8B-0EBD-2EEA-350E-1A97CBB36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>
              <a:off x="7785100" y="1041400"/>
              <a:ext cx="1016000" cy="42672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D8D2EEB-43E3-C4D3-51F2-ABF9453412CA}"/>
                </a:ext>
              </a:extLst>
            </p:cNvPr>
            <p:cNvSpPr txBox="1"/>
            <p:nvPr/>
          </p:nvSpPr>
          <p:spPr>
            <a:xfrm>
              <a:off x="6680200" y="2819400"/>
              <a:ext cx="3225800" cy="6350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3600" b="0" i="0" u="none" strike="noStrike" dirty="0">
                  <a:solidFill>
                    <a:srgbClr val="FC5230"/>
                  </a:solidFill>
                  <a:latin typeface="Pretendard Bold"/>
                </a:rPr>
                <a:t>Basic</a:t>
              </a:r>
            </a:p>
          </p:txBody>
        </p:sp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A57E817B-D817-F054-4217-B13E3037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921000" y="-2679700"/>
            <a:ext cx="1016000" cy="6565900"/>
          </a:xfrm>
          <a:prstGeom prst="rect">
            <a:avLst/>
          </a:prstGeom>
          <a:effectLst>
            <a:outerShdw blurRad="40431" dist="93303" dir="8100000">
              <a:srgbClr val="000000">
                <a:alpha val="1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7FF4872-AEC0-53F7-DF46-65046E56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203200"/>
            <a:ext cx="8001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6B1D207-293D-CB9B-2310-7F5E1AD8EA78}"/>
              </a:ext>
            </a:extLst>
          </p:cNvPr>
          <p:cNvSpPr txBox="1"/>
          <p:nvPr/>
        </p:nvSpPr>
        <p:spPr>
          <a:xfrm>
            <a:off x="228600" y="368300"/>
            <a:ext cx="8763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 dirty="0">
                <a:solidFill>
                  <a:srgbClr val="F7EFE2"/>
                </a:solidFill>
                <a:latin typeface="Pretendard Medium"/>
              </a:rPr>
              <a:t>0</a:t>
            </a:r>
            <a:r>
              <a:rPr lang="en" sz="2666" dirty="0">
                <a:solidFill>
                  <a:srgbClr val="F7EFE2"/>
                </a:solidFill>
                <a:latin typeface="Pretendard Medium"/>
              </a:rPr>
              <a:t>3</a:t>
            </a:r>
            <a:endParaRPr lang="en" sz="2666" b="0" i="0" u="none" strike="noStrike" dirty="0">
              <a:solidFill>
                <a:srgbClr val="F7EFE2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BF043CE-25EB-04EE-78C0-505783C12548}"/>
              </a:ext>
            </a:extLst>
          </p:cNvPr>
          <p:cNvSpPr txBox="1"/>
          <p:nvPr/>
        </p:nvSpPr>
        <p:spPr>
          <a:xfrm>
            <a:off x="1295400" y="330200"/>
            <a:ext cx="51689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066" dirty="0">
                <a:solidFill>
                  <a:srgbClr val="595959"/>
                </a:solidFill>
                <a:ea typeface="Pretendard Medium"/>
              </a:rPr>
              <a:t>제품 프로세스</a:t>
            </a:r>
            <a:endParaRPr lang="ko-KR" sz="3066" b="0" i="0" u="none" strike="noStrike" dirty="0">
              <a:solidFill>
                <a:srgbClr val="595959"/>
              </a:solidFill>
              <a:ea typeface="Pretendard Medium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92DC39B-41F9-9C2F-2D3E-1A6AD3390AE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7200" y="4267200"/>
            <a:ext cx="4076700" cy="6350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3DE78E8-9A8C-2B44-AA1F-AF1E3BD598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2400" y="4343400"/>
            <a:ext cx="4013200" cy="67056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61BE0BF-4EB0-E6C4-E3BA-537721EA1CB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42818" y="4343400"/>
            <a:ext cx="3797300" cy="63500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8F52268-4079-00BC-BF32-532F48F83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rcRect t="421" b="9093"/>
          <a:stretch>
            <a:fillRect/>
          </a:stretch>
        </p:blipFill>
        <p:spPr>
          <a:xfrm>
            <a:off x="17475200" y="4032249"/>
            <a:ext cx="4727615" cy="6819901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901B9D4-FE1D-C393-AF7C-F24F57750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90500" y="12573000"/>
            <a:ext cx="24765000" cy="11430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AF242B4-2B2E-6743-B8A2-505E3B0AFB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610600" y="7505700"/>
            <a:ext cx="70866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F098C80-7D6E-3EB2-628F-38BC96EDDB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496300" y="7505700"/>
            <a:ext cx="7086600" cy="25400"/>
          </a:xfrm>
          <a:prstGeom prst="rect">
            <a:avLst/>
          </a:prstGeom>
        </p:spPr>
      </p:pic>
      <p:pic>
        <p:nvPicPr>
          <p:cNvPr id="22" name="그림 21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9A75BD-8EC7-FE90-9006-65F81E206DB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0" y="-63994"/>
            <a:ext cx="2444750" cy="13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CA416-967F-76E6-8C8D-B0D1DD6FB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98BB0B-E1C6-A8C5-3E09-ED1E1DA3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104900"/>
            <a:ext cx="247650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2C99BA0-DC99-AEFC-4A1F-422668F8B025}"/>
              </a:ext>
            </a:extLst>
          </p:cNvPr>
          <p:cNvSpPr txBox="1"/>
          <p:nvPr/>
        </p:nvSpPr>
        <p:spPr>
          <a:xfrm>
            <a:off x="18745200" y="12877800"/>
            <a:ext cx="46228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r">
              <a:lnSpc>
                <a:spcPct val="99600"/>
              </a:lnSpc>
            </a:pPr>
            <a:r>
              <a:rPr lang="en" sz="2933" b="0" i="0" u="none" strike="noStrike">
                <a:solidFill>
                  <a:srgbClr val="F7EFE2"/>
                </a:solidFill>
                <a:latin typeface="Pretendard SemiBold"/>
              </a:rPr>
              <a:t>19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7A24D05-7AE1-A29A-232A-70A9571A6C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2921000" y="-2679700"/>
            <a:ext cx="1016000" cy="6565900"/>
          </a:xfrm>
          <a:prstGeom prst="rect">
            <a:avLst/>
          </a:prstGeom>
          <a:effectLst>
            <a:outerShdw blurRad="40431" dist="93303" dir="8100000">
              <a:srgbClr val="000000">
                <a:alpha val="1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6E7992-AB83-37D5-B9ED-2221D95C9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03200"/>
            <a:ext cx="800100" cy="800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3268E8A-2A73-C4D9-E5F2-89B3DDFDBA6E}"/>
              </a:ext>
            </a:extLst>
          </p:cNvPr>
          <p:cNvSpPr txBox="1"/>
          <p:nvPr/>
        </p:nvSpPr>
        <p:spPr>
          <a:xfrm>
            <a:off x="228600" y="368300"/>
            <a:ext cx="8763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 dirty="0">
                <a:solidFill>
                  <a:srgbClr val="F7EFE2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F16646C-9932-E26A-C3AE-8B37CB72B22C}"/>
              </a:ext>
            </a:extLst>
          </p:cNvPr>
          <p:cNvSpPr txBox="1"/>
          <p:nvPr/>
        </p:nvSpPr>
        <p:spPr>
          <a:xfrm>
            <a:off x="1295400" y="330200"/>
            <a:ext cx="51689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066" b="0" i="0" u="none" strike="noStrike" dirty="0">
                <a:solidFill>
                  <a:srgbClr val="595959"/>
                </a:solidFill>
                <a:ea typeface="Pretendard Medium"/>
              </a:rPr>
              <a:t>프로토타입</a:t>
            </a:r>
            <a:endParaRPr lang="ko-KR" sz="3066" b="0" i="0" u="none" strike="noStrike" dirty="0">
              <a:solidFill>
                <a:srgbClr val="595959"/>
              </a:solidFill>
              <a:ea typeface="Pretendard Medium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D1DFF230-5B78-CB00-BAE8-4995D7149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2573000"/>
            <a:ext cx="24765000" cy="1143000"/>
          </a:xfrm>
          <a:prstGeom prst="rect">
            <a:avLst/>
          </a:prstGeom>
        </p:spPr>
      </p:pic>
      <p:pic>
        <p:nvPicPr>
          <p:cNvPr id="22" name="그림 21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D1BF82-D288-8AC6-FBF0-CFD8FCBA2F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0" y="-63994"/>
            <a:ext cx="2444750" cy="1334487"/>
          </a:xfrm>
          <a:prstGeom prst="rect">
            <a:avLst/>
          </a:prstGeom>
        </p:spPr>
      </p:pic>
      <p:pic>
        <p:nvPicPr>
          <p:cNvPr id="13" name="그림 12" descr="실내, 사무용품, 컴퓨터 마우스, 컴퓨터 키보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2AD4FF-48EA-C570-B7B2-2DBA554A19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18" t="10789" r="7660" b="13421"/>
          <a:stretch>
            <a:fillRect/>
          </a:stretch>
        </p:blipFill>
        <p:spPr>
          <a:xfrm>
            <a:off x="4038600" y="3505200"/>
            <a:ext cx="5867401" cy="6705600"/>
          </a:xfrm>
          <a:prstGeom prst="rect">
            <a:avLst/>
          </a:prstGeom>
        </p:spPr>
      </p:pic>
      <p:pic>
        <p:nvPicPr>
          <p:cNvPr id="23" name="그림 22" descr="실내, 전자제품, 기계, 전자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B36B5B-4CE2-750C-5440-E9E5EE7039D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149" t="4203" r="12687" b="5498"/>
          <a:stretch>
            <a:fillRect/>
          </a:stretch>
        </p:blipFill>
        <p:spPr>
          <a:xfrm>
            <a:off x="12649199" y="3778250"/>
            <a:ext cx="6096001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7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1104900"/>
            <a:ext cx="247650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45200" y="12877800"/>
            <a:ext cx="46228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r">
              <a:lnSpc>
                <a:spcPct val="99600"/>
              </a:lnSpc>
            </a:pPr>
            <a:r>
              <a:rPr lang="en" sz="2933" b="0" i="0" u="none" strike="noStrike">
                <a:solidFill>
                  <a:srgbClr val="F7EFE2"/>
                </a:solidFill>
                <a:latin typeface="Pretendard SemiBold"/>
              </a:rPr>
              <a:t>19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2921000" y="-2679700"/>
            <a:ext cx="1016000" cy="6565900"/>
          </a:xfrm>
          <a:prstGeom prst="rect">
            <a:avLst/>
          </a:prstGeom>
          <a:effectLst>
            <a:outerShdw blurRad="40431" dist="93303" dir="8100000">
              <a:srgbClr val="000000">
                <a:alpha val="1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03200"/>
            <a:ext cx="800100" cy="800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8600" y="368300"/>
            <a:ext cx="8763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 dirty="0">
                <a:solidFill>
                  <a:srgbClr val="F7EFE2"/>
                </a:solidFill>
                <a:latin typeface="Pretendard Medium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" y="330200"/>
            <a:ext cx="51689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066" dirty="0">
                <a:solidFill>
                  <a:srgbClr val="595959"/>
                </a:solidFill>
                <a:ea typeface="Pretendard Medium"/>
              </a:rPr>
              <a:t>시장 규모</a:t>
            </a:r>
            <a:endParaRPr lang="ko-KR" sz="3066" b="0" i="0" u="none" strike="noStrike" dirty="0">
              <a:solidFill>
                <a:srgbClr val="595959"/>
              </a:solidFill>
              <a:ea typeface="Pretendard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0500" y="12573000"/>
            <a:ext cx="24765000" cy="1143000"/>
          </a:xfrm>
          <a:prstGeom prst="rect">
            <a:avLst/>
          </a:prstGeom>
        </p:spPr>
      </p:pic>
      <p:pic>
        <p:nvPicPr>
          <p:cNvPr id="22" name="그림 21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348850-D577-5D11-7B7B-F3F5E5A37F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0" y="-63994"/>
            <a:ext cx="2444750" cy="1334487"/>
          </a:xfrm>
          <a:prstGeom prst="rect">
            <a:avLst/>
          </a:prstGeom>
        </p:spPr>
      </p:pic>
      <p:pic>
        <p:nvPicPr>
          <p:cNvPr id="24" name="그림 23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77B679-8483-FF55-8341-1F55EF22C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3834894"/>
            <a:ext cx="10948988" cy="5469363"/>
          </a:xfrm>
          <a:prstGeom prst="rect">
            <a:avLst/>
          </a:prstGeom>
        </p:spPr>
      </p:pic>
      <p:pic>
        <p:nvPicPr>
          <p:cNvPr id="25" name="온라인 미디어 24" title="로봇이 자동으로 주차부터 출차까지! 주차 로봇">
            <a:hlinkClick r:id="" action="ppaction://media"/>
            <a:extLst>
              <a:ext uri="{FF2B5EF4-FFF2-40B4-BE49-F238E27FC236}">
                <a16:creationId xmlns:a16="http://schemas.microsoft.com/office/drawing/2014/main" id="{4798F06B-A21F-0786-9F32-413957FAF4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3487400" y="3699375"/>
            <a:ext cx="10160000" cy="5740400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77676503-1ECF-7239-3576-27A81D74D4D2}"/>
              </a:ext>
            </a:extLst>
          </p:cNvPr>
          <p:cNvSpPr txBox="1"/>
          <p:nvPr/>
        </p:nvSpPr>
        <p:spPr>
          <a:xfrm>
            <a:off x="3067050" y="9844338"/>
            <a:ext cx="6794500" cy="774700"/>
          </a:xfrm>
          <a:prstGeom prst="rect">
            <a:avLst/>
          </a:prstGeom>
        </p:spPr>
        <p:txBody>
          <a:bodyPr lIns="0" tIns="120649" rIns="0" bIns="120649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3333" spc="-167" dirty="0">
                <a:solidFill>
                  <a:srgbClr val="FC5230"/>
                </a:solidFill>
                <a:ea typeface="Pretendard Bold"/>
              </a:rPr>
              <a:t>전세계 주차장 시장 규모</a:t>
            </a:r>
            <a:endParaRPr lang="ko-KR" sz="3333" b="0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D598AF08-5683-40C1-E8CB-3AB560E54757}"/>
              </a:ext>
            </a:extLst>
          </p:cNvPr>
          <p:cNvSpPr txBox="1"/>
          <p:nvPr/>
        </p:nvSpPr>
        <p:spPr>
          <a:xfrm>
            <a:off x="15170150" y="9982200"/>
            <a:ext cx="6794500" cy="774700"/>
          </a:xfrm>
          <a:prstGeom prst="rect">
            <a:avLst/>
          </a:prstGeom>
        </p:spPr>
        <p:txBody>
          <a:bodyPr lIns="0" tIns="120649" rIns="0" bIns="120649" rtlCol="0" anchor="ctr"/>
          <a:lstStyle/>
          <a:p>
            <a:pPr lvl="0" algn="ctr">
              <a:lnSpc>
                <a:spcPct val="68890"/>
              </a:lnSpc>
            </a:pPr>
            <a:r>
              <a:rPr lang="ko-KR" altLang="en-US" sz="3333" spc="-167" dirty="0" err="1">
                <a:solidFill>
                  <a:srgbClr val="FC5230"/>
                </a:solidFill>
                <a:ea typeface="Pretendard Bold"/>
              </a:rPr>
              <a:t>현대위아</a:t>
            </a:r>
            <a:r>
              <a:rPr lang="ko-KR" altLang="en-US" sz="3333" spc="-167" dirty="0">
                <a:solidFill>
                  <a:srgbClr val="FC5230"/>
                </a:solidFill>
                <a:ea typeface="Pretendard Bold"/>
              </a:rPr>
              <a:t> 주차로봇</a:t>
            </a:r>
            <a:endParaRPr lang="ko-KR" sz="3333" b="0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64582-B973-8C9D-25E3-14D29C4AE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3">
            <a:extLst>
              <a:ext uri="{FF2B5EF4-FFF2-40B4-BE49-F238E27FC236}">
                <a16:creationId xmlns:a16="http://schemas.microsoft.com/office/drawing/2014/main" id="{D9651455-F44E-21EB-B3A2-88216BF34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243300" y="4464050"/>
            <a:ext cx="6261100" cy="5816600"/>
          </a:xfrm>
          <a:prstGeom prst="rect">
            <a:avLst/>
          </a:prstGeom>
          <a:effectLst>
            <a:outerShdw blurRad="87208" dist="134166" dir="2700000">
              <a:srgbClr val="000000">
                <a:alpha val="10000"/>
              </a:srgbClr>
            </a:outerShdw>
          </a:effectLst>
        </p:spPr>
      </p:pic>
      <p:pic>
        <p:nvPicPr>
          <p:cNvPr id="1026" name="Picture 2" descr="Robot Displaying Ads">
            <a:extLst>
              <a:ext uri="{FF2B5EF4-FFF2-40B4-BE49-F238E27FC236}">
                <a16:creationId xmlns:a16="http://schemas.microsoft.com/office/drawing/2014/main" id="{0392D9FC-792A-4994-4E60-DB720C873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8" t="7812" r="19010" b="9115"/>
          <a:stretch>
            <a:fillRect/>
          </a:stretch>
        </p:blipFill>
        <p:spPr bwMode="auto">
          <a:xfrm>
            <a:off x="17962321" y="4736257"/>
            <a:ext cx="2823057" cy="369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4137828-0E31-1C9C-64DC-5163CD2BF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2573000"/>
            <a:ext cx="24765000" cy="114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B5774A-93BC-C9A6-1EED-9533EC996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104900"/>
            <a:ext cx="247650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FFE873-C11E-3D8B-A459-1347542E2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0900" y="7816850"/>
            <a:ext cx="1409700" cy="1409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231391C-732D-2C46-752F-A91730F89B4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841500" y="4464050"/>
            <a:ext cx="6261100" cy="5816600"/>
          </a:xfrm>
          <a:prstGeom prst="rect">
            <a:avLst/>
          </a:prstGeom>
          <a:effectLst>
            <a:outerShdw blurRad="87208" dist="134166" dir="2700000">
              <a:srgbClr val="000000">
                <a:alpha val="10000"/>
              </a:srgbClr>
            </a:outerShdw>
          </a:effec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4150B87-1ADA-CE03-6D7B-9DF1728E3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7816850"/>
            <a:ext cx="1409700" cy="1409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3665708-7A7C-494F-6103-DEC87DA6BC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029700" y="4464050"/>
            <a:ext cx="6261100" cy="5816600"/>
          </a:xfrm>
          <a:prstGeom prst="rect">
            <a:avLst/>
          </a:prstGeom>
          <a:effectLst>
            <a:outerShdw blurRad="87208" dist="134166" dir="2700000">
              <a:srgbClr val="000000">
                <a:alpha val="10000"/>
              </a:srgbClr>
            </a:outerShdw>
          </a:effectLst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663ECDA-48AD-9E1A-E1A5-29BC857286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5400" y="7816850"/>
            <a:ext cx="1409700" cy="1409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4209AFA-BDF4-A28C-A5ED-FE6224C0BC80}"/>
              </a:ext>
            </a:extLst>
          </p:cNvPr>
          <p:cNvSpPr txBox="1"/>
          <p:nvPr/>
        </p:nvSpPr>
        <p:spPr>
          <a:xfrm>
            <a:off x="16598900" y="9315450"/>
            <a:ext cx="5499100" cy="711200"/>
          </a:xfrm>
          <a:prstGeom prst="rect">
            <a:avLst/>
          </a:prstGeom>
        </p:spPr>
        <p:txBody>
          <a:bodyPr lIns="0" tIns="110999" rIns="0" bIns="110999" rtlCol="0" anchor="ctr"/>
          <a:lstStyle/>
          <a:p>
            <a:pPr lvl="0" algn="ctr">
              <a:lnSpc>
                <a:spcPct val="68890"/>
              </a:lnSpc>
            </a:pPr>
            <a:r>
              <a:rPr lang="ko-KR" sz="3066" b="0" i="0" u="none" strike="noStrike" spc="-184" dirty="0">
                <a:solidFill>
                  <a:srgbClr val="595959"/>
                </a:solidFill>
                <a:ea typeface="Pretendard Medium"/>
              </a:rPr>
              <a:t>로봇에</a:t>
            </a:r>
            <a:r>
              <a:rPr lang="en-US" sz="3066" b="0" i="0" u="none" strike="noStrike" spc="-184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altLang="en-US" sz="3066" spc="-184" dirty="0">
                <a:solidFill>
                  <a:srgbClr val="595959"/>
                </a:solidFill>
                <a:latin typeface="Pretendard Medium"/>
                <a:ea typeface="Pretendard Medium"/>
              </a:rPr>
              <a:t>패널을 넣어 다양한 활용</a:t>
            </a:r>
            <a:endParaRPr lang="ko-KR" sz="3066" b="0" i="0" u="none" strike="noStrike" spc="-184" dirty="0">
              <a:solidFill>
                <a:srgbClr val="595959"/>
              </a:solidFill>
              <a:ea typeface="Pretendard Medium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A09C4B-7062-910A-5597-5115C6322035}"/>
              </a:ext>
            </a:extLst>
          </p:cNvPr>
          <p:cNvGrpSpPr/>
          <p:nvPr/>
        </p:nvGrpSpPr>
        <p:grpSpPr>
          <a:xfrm>
            <a:off x="2597150" y="3048000"/>
            <a:ext cx="4749800" cy="1003300"/>
            <a:chOff x="2597150" y="4578350"/>
            <a:chExt cx="4749800" cy="1003300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E15DB01E-F96F-E8A7-B4E3-80BFDB0D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 rot="-5400000">
              <a:off x="4470400" y="2705100"/>
              <a:ext cx="1003300" cy="4749800"/>
            </a:xfrm>
            <a:prstGeom prst="rect">
              <a:avLst/>
            </a:prstGeom>
            <a:effectLst>
              <a:outerShdw blurRad="40353" dist="9312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013AD3D-CA75-E444-C19D-E7C2EE47AE7B}"/>
                </a:ext>
              </a:extLst>
            </p:cNvPr>
            <p:cNvSpPr txBox="1"/>
            <p:nvPr/>
          </p:nvSpPr>
          <p:spPr>
            <a:xfrm>
              <a:off x="3302000" y="4762500"/>
              <a:ext cx="3340100" cy="635000"/>
            </a:xfrm>
            <a:prstGeom prst="rect">
              <a:avLst/>
            </a:prstGeom>
          </p:spPr>
          <p:txBody>
            <a:bodyPr rtlCol="0" anchor="t"/>
            <a:lstStyle/>
            <a:p>
              <a:pPr marL="0" lvl="1" algn="ctr">
                <a:lnSpc>
                  <a:spcPct val="116199"/>
                </a:lnSpc>
              </a:pPr>
              <a:r>
                <a:rPr lang="ko-KR" sz="3600" b="0" i="0" u="none" strike="noStrike" dirty="0">
                  <a:solidFill>
                    <a:srgbClr val="15704D"/>
                  </a:solidFill>
                  <a:ea typeface="Pretendard SemiBold"/>
                </a:rPr>
                <a:t>구독형</a:t>
              </a:r>
              <a:r>
                <a:rPr lang="en-US" sz="3600" b="0" i="0" u="none" strike="noStrike" dirty="0">
                  <a:solidFill>
                    <a:srgbClr val="15704D"/>
                  </a:solidFill>
                  <a:latin typeface="Pretendard SemiBold"/>
                </a:rPr>
                <a:t> </a:t>
              </a:r>
              <a:r>
                <a:rPr lang="ko-KR" sz="3600" b="0" i="0" u="none" strike="noStrike" dirty="0">
                  <a:solidFill>
                    <a:srgbClr val="15704D"/>
                  </a:solidFill>
                  <a:ea typeface="Pretendard SemiBold"/>
                </a:rPr>
                <a:t>서비스</a:t>
              </a:r>
            </a:p>
          </p:txBody>
        </p:sp>
      </p:grpSp>
      <p:pic>
        <p:nvPicPr>
          <p:cNvPr id="25" name="Picture 25">
            <a:extLst>
              <a:ext uri="{FF2B5EF4-FFF2-40B4-BE49-F238E27FC236}">
                <a16:creationId xmlns:a16="http://schemas.microsoft.com/office/drawing/2014/main" id="{F85D8B85-5686-4C80-018C-51A23D6340D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-5400000">
            <a:off x="2921000" y="-2679700"/>
            <a:ext cx="1016000" cy="6565900"/>
          </a:xfrm>
          <a:prstGeom prst="rect">
            <a:avLst/>
          </a:prstGeom>
          <a:effectLst>
            <a:outerShdw blurRad="40431" dist="93303" dir="8100000">
              <a:srgbClr val="000000">
                <a:alpha val="10000"/>
              </a:srgbClr>
            </a:outerShdw>
          </a:effectLst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B5B2B29A-E7DB-9029-B50A-980F24A35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203200"/>
            <a:ext cx="800100" cy="8001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08B1F4DD-C593-8E72-16EF-D8D3D5375FBC}"/>
              </a:ext>
            </a:extLst>
          </p:cNvPr>
          <p:cNvSpPr txBox="1"/>
          <p:nvPr/>
        </p:nvSpPr>
        <p:spPr>
          <a:xfrm>
            <a:off x="228600" y="368300"/>
            <a:ext cx="8763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 dirty="0">
                <a:solidFill>
                  <a:srgbClr val="F7EFE2"/>
                </a:solidFill>
                <a:latin typeface="Pretendard Medium"/>
              </a:rPr>
              <a:t>06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948B8EC1-155B-BF36-09D2-D8E150E62B10}"/>
              </a:ext>
            </a:extLst>
          </p:cNvPr>
          <p:cNvSpPr txBox="1"/>
          <p:nvPr/>
        </p:nvSpPr>
        <p:spPr>
          <a:xfrm>
            <a:off x="1295400" y="330200"/>
            <a:ext cx="51689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066" b="0" i="0" u="none" strike="noStrike" dirty="0">
                <a:solidFill>
                  <a:srgbClr val="595959"/>
                </a:solidFill>
                <a:ea typeface="Pretendard Medium"/>
              </a:rPr>
              <a:t>비즈니스 모델</a:t>
            </a:r>
            <a:endParaRPr lang="ko-KR" sz="3066" b="0" i="0" u="none" strike="noStrike" dirty="0">
              <a:solidFill>
                <a:srgbClr val="595959"/>
              </a:solidFill>
              <a:ea typeface="Pretendard Medium"/>
            </a:endParaRP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D27F79A3-FF79-EB98-B3C2-F4112CFC51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1800" y="7778750"/>
            <a:ext cx="1435100" cy="14351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D9300411-0EE1-BAF1-74D6-CCDC3020A6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58600" y="8147050"/>
            <a:ext cx="914400" cy="8763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053038A0-7FA8-D0CF-5768-3043D95EDF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910300" y="8058150"/>
            <a:ext cx="927100" cy="927100"/>
          </a:xfrm>
          <a:prstGeom prst="rect">
            <a:avLst/>
          </a:prstGeom>
        </p:spPr>
      </p:pic>
      <p:pic>
        <p:nvPicPr>
          <p:cNvPr id="32" name="그림 31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684897-A9B0-91CC-F252-2E2EEB5CFDE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0" y="-63994"/>
            <a:ext cx="2444750" cy="133448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7A323F-EB53-9E79-A62E-812A17CDF9D1}"/>
              </a:ext>
            </a:extLst>
          </p:cNvPr>
          <p:cNvGrpSpPr/>
          <p:nvPr/>
        </p:nvGrpSpPr>
        <p:grpSpPr>
          <a:xfrm>
            <a:off x="9791700" y="3048000"/>
            <a:ext cx="4749800" cy="1003300"/>
            <a:chOff x="2597150" y="4578350"/>
            <a:chExt cx="4749800" cy="1003300"/>
          </a:xfrm>
        </p:grpSpPr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63CD4B5D-BD70-3B91-D018-9E3127892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 rot="-5400000">
              <a:off x="4470400" y="2705100"/>
              <a:ext cx="1003300" cy="4749800"/>
            </a:xfrm>
            <a:prstGeom prst="rect">
              <a:avLst/>
            </a:prstGeom>
            <a:effectLst>
              <a:outerShdw blurRad="40353" dist="9312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97575207-B0DC-B539-D2D1-2C9D240C67C2}"/>
                </a:ext>
              </a:extLst>
            </p:cNvPr>
            <p:cNvSpPr txBox="1"/>
            <p:nvPr/>
          </p:nvSpPr>
          <p:spPr>
            <a:xfrm>
              <a:off x="3302000" y="4762500"/>
              <a:ext cx="3340100" cy="635000"/>
            </a:xfrm>
            <a:prstGeom prst="rect">
              <a:avLst/>
            </a:prstGeom>
          </p:spPr>
          <p:txBody>
            <a:bodyPr rtlCol="0" anchor="t"/>
            <a:lstStyle/>
            <a:p>
              <a:pPr marL="0" lvl="1" algn="ctr">
                <a:lnSpc>
                  <a:spcPct val="116199"/>
                </a:lnSpc>
              </a:pPr>
              <a:r>
                <a:rPr lang="ko-KR" altLang="en-US" sz="3600" dirty="0">
                  <a:solidFill>
                    <a:srgbClr val="15704D"/>
                  </a:solidFill>
                  <a:ea typeface="Pretendard SemiBold"/>
                </a:rPr>
                <a:t>로봇 판매</a:t>
              </a:r>
              <a:endParaRPr lang="ko-KR" sz="3600" b="0" i="0" u="none" strike="noStrike" dirty="0">
                <a:solidFill>
                  <a:srgbClr val="15704D"/>
                </a:solidFill>
                <a:ea typeface="Pretendard SemiBold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50EBDA1-419C-8852-31E5-4CC4669679C2}"/>
              </a:ext>
            </a:extLst>
          </p:cNvPr>
          <p:cNvGrpSpPr/>
          <p:nvPr/>
        </p:nvGrpSpPr>
        <p:grpSpPr>
          <a:xfrm>
            <a:off x="16973550" y="3048000"/>
            <a:ext cx="4749800" cy="1003300"/>
            <a:chOff x="2597150" y="4578350"/>
            <a:chExt cx="4749800" cy="1003300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CDAD1C48-0E9D-5A07-5479-6B65B0702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 rot="-5400000">
              <a:off x="4470400" y="2705100"/>
              <a:ext cx="1003300" cy="4749800"/>
            </a:xfrm>
            <a:prstGeom prst="rect">
              <a:avLst/>
            </a:prstGeom>
            <a:effectLst>
              <a:outerShdw blurRad="40353" dist="9312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43" name="TextBox 20">
              <a:extLst>
                <a:ext uri="{FF2B5EF4-FFF2-40B4-BE49-F238E27FC236}">
                  <a16:creationId xmlns:a16="http://schemas.microsoft.com/office/drawing/2014/main" id="{9B756398-D536-3BEC-146B-8CF78DB04B9C}"/>
                </a:ext>
              </a:extLst>
            </p:cNvPr>
            <p:cNvSpPr txBox="1"/>
            <p:nvPr/>
          </p:nvSpPr>
          <p:spPr>
            <a:xfrm>
              <a:off x="3302000" y="4762500"/>
              <a:ext cx="3340100" cy="635000"/>
            </a:xfrm>
            <a:prstGeom prst="rect">
              <a:avLst/>
            </a:prstGeom>
          </p:spPr>
          <p:txBody>
            <a:bodyPr rtlCol="0" anchor="t"/>
            <a:lstStyle/>
            <a:p>
              <a:pPr marL="0" lvl="1" algn="ctr">
                <a:lnSpc>
                  <a:spcPct val="116199"/>
                </a:lnSpc>
              </a:pPr>
              <a:r>
                <a:rPr lang="ko-KR" altLang="en-US" sz="3600" dirty="0">
                  <a:solidFill>
                    <a:srgbClr val="15704D"/>
                  </a:solidFill>
                  <a:ea typeface="Pretendard SemiBold"/>
                </a:rPr>
                <a:t>패널 탑재 모델</a:t>
              </a:r>
              <a:endParaRPr lang="ko-KR" sz="3600" b="0" i="0" u="none" strike="noStrike" dirty="0">
                <a:solidFill>
                  <a:srgbClr val="15704D"/>
                </a:solidFill>
                <a:ea typeface="Pretendard SemiBold"/>
              </a:endParaRPr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EED542A1-5889-72C8-3966-245FAE6AC6FD}"/>
              </a:ext>
            </a:extLst>
          </p:cNvPr>
          <p:cNvSpPr txBox="1"/>
          <p:nvPr/>
        </p:nvSpPr>
        <p:spPr>
          <a:xfrm>
            <a:off x="2463800" y="9150350"/>
            <a:ext cx="5029200" cy="1041400"/>
          </a:xfrm>
          <a:prstGeom prst="rect">
            <a:avLst/>
          </a:prstGeom>
        </p:spPr>
        <p:txBody>
          <a:bodyPr lIns="0" tIns="110999" rIns="0" bIns="110999" rtlCol="0" anchor="ctr"/>
          <a:lstStyle/>
          <a:p>
            <a:pPr lvl="0" algn="ctr">
              <a:lnSpc>
                <a:spcPct val="68890"/>
              </a:lnSpc>
            </a:pPr>
            <a:r>
              <a:rPr lang="ko-KR" sz="3066" b="0" i="0" u="none" strike="noStrike" spc="-184" dirty="0">
                <a:solidFill>
                  <a:srgbClr val="595959"/>
                </a:solidFill>
                <a:ea typeface="Pretendard Medium"/>
              </a:rPr>
              <a:t>로봇</a:t>
            </a:r>
            <a:r>
              <a:rPr lang="en-US" sz="3066" b="0" i="0" u="none" strike="noStrike" spc="-184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66" b="0" i="0" u="none" strike="noStrike" spc="-184" dirty="0">
                <a:solidFill>
                  <a:srgbClr val="595959"/>
                </a:solidFill>
                <a:ea typeface="Pretendard Medium"/>
              </a:rPr>
              <a:t>대여</a:t>
            </a:r>
            <a:r>
              <a:rPr lang="ko-KR" altLang="en-US" sz="3066" b="0" i="0" u="none" strike="noStrike" spc="-184" dirty="0">
                <a:solidFill>
                  <a:srgbClr val="595959"/>
                </a:solidFill>
                <a:ea typeface="Pretendard Medium"/>
              </a:rPr>
              <a:t>로 </a:t>
            </a:r>
            <a:r>
              <a:rPr lang="ko-KR" sz="3066" b="0" i="0" u="none" strike="noStrike" spc="-184" dirty="0">
                <a:solidFill>
                  <a:srgbClr val="595959"/>
                </a:solidFill>
                <a:ea typeface="Pretendard Medium"/>
              </a:rPr>
              <a:t>매달</a:t>
            </a:r>
            <a:r>
              <a:rPr lang="en-US" sz="3066" b="0" i="0" u="none" strike="noStrike" spc="-184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66" b="0" i="0" u="none" strike="noStrike" spc="-184" dirty="0">
                <a:solidFill>
                  <a:srgbClr val="595959"/>
                </a:solidFill>
                <a:ea typeface="Pretendard Medium"/>
              </a:rPr>
              <a:t>구독료</a:t>
            </a:r>
            <a:r>
              <a:rPr lang="en-US" sz="3066" b="0" i="0" u="none" strike="noStrike" spc="-184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066" b="0" i="0" u="none" strike="noStrike" spc="-184" dirty="0">
                <a:solidFill>
                  <a:srgbClr val="595959"/>
                </a:solidFill>
                <a:ea typeface="Pretendard Medium"/>
              </a:rPr>
              <a:t>수익</a:t>
            </a:r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8A006A51-3301-15BE-4C7A-82A7A624A2A3}"/>
              </a:ext>
            </a:extLst>
          </p:cNvPr>
          <p:cNvSpPr txBox="1"/>
          <p:nvPr/>
        </p:nvSpPr>
        <p:spPr>
          <a:xfrm>
            <a:off x="9677590" y="9150350"/>
            <a:ext cx="5029200" cy="1041400"/>
          </a:xfrm>
          <a:prstGeom prst="rect">
            <a:avLst/>
          </a:prstGeom>
        </p:spPr>
        <p:txBody>
          <a:bodyPr lIns="0" tIns="110999" rIns="0" bIns="110999" rtlCol="0" anchor="ctr"/>
          <a:lstStyle/>
          <a:p>
            <a:pPr lvl="0" algn="ctr">
              <a:lnSpc>
                <a:spcPct val="68890"/>
              </a:lnSpc>
            </a:pPr>
            <a:r>
              <a:rPr lang="ko-KR" sz="3066" b="0" i="0" u="none" strike="noStrike" spc="-184" dirty="0">
                <a:solidFill>
                  <a:srgbClr val="595959"/>
                </a:solidFill>
                <a:ea typeface="Pretendard Medium"/>
              </a:rPr>
              <a:t>로봇</a:t>
            </a:r>
            <a:r>
              <a:rPr lang="en-US" sz="3066" b="0" i="0" u="none" strike="noStrike" spc="-184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altLang="en-US" sz="3066" spc="-184" dirty="0">
                <a:solidFill>
                  <a:srgbClr val="595959"/>
                </a:solidFill>
                <a:latin typeface="Pretendard Medium"/>
                <a:ea typeface="Pretendard Medium"/>
              </a:rPr>
              <a:t>판매</a:t>
            </a:r>
            <a:r>
              <a:rPr lang="ko-KR" altLang="en-US" sz="3066" b="0" i="0" u="none" strike="noStrike" spc="-184" dirty="0">
                <a:solidFill>
                  <a:srgbClr val="595959"/>
                </a:solidFill>
                <a:ea typeface="Pretendard Medium"/>
              </a:rPr>
              <a:t>로 </a:t>
            </a:r>
            <a:r>
              <a:rPr lang="ko-KR" sz="3066" b="0" i="0" u="none" strike="noStrike" spc="-184" dirty="0">
                <a:solidFill>
                  <a:srgbClr val="595959"/>
                </a:solidFill>
                <a:ea typeface="Pretendard Medium"/>
              </a:rPr>
              <a:t>수익</a:t>
            </a:r>
            <a:r>
              <a:rPr lang="en-US" altLang="ko-KR" sz="3066" b="0" i="0" u="none" strike="noStrike" spc="-184" dirty="0">
                <a:solidFill>
                  <a:srgbClr val="595959"/>
                </a:solidFill>
                <a:ea typeface="Pretendard Medium"/>
              </a:rPr>
              <a:t> </a:t>
            </a:r>
            <a:r>
              <a:rPr lang="ko-KR" altLang="en-US" sz="3066" b="0" i="0" u="none" strike="noStrike" spc="-184" dirty="0">
                <a:solidFill>
                  <a:srgbClr val="595959"/>
                </a:solidFill>
                <a:ea typeface="Pretendard Medium"/>
              </a:rPr>
              <a:t>창출</a:t>
            </a:r>
            <a:endParaRPr lang="ko-KR" sz="3066" b="0" i="0" u="none" strike="noStrike" spc="-184" dirty="0">
              <a:solidFill>
                <a:srgbClr val="595959"/>
              </a:solidFill>
              <a:ea typeface="Pretendard Medium"/>
            </a:endParaRPr>
          </a:p>
        </p:txBody>
      </p:sp>
      <p:pic>
        <p:nvPicPr>
          <p:cNvPr id="6" name="그림 5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023BEF-975E-EF2C-EA05-F5277C38CA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8647" y="4818922"/>
            <a:ext cx="5725163" cy="3049456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BCCFE7-8D86-F6DD-1246-49BDDB3D4C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1234" y="4803793"/>
            <a:ext cx="5789131" cy="301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6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E48A3-7B27-2C5C-F628-86A97747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ECF675-9FFF-87F5-75EC-6E436879B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2573000"/>
            <a:ext cx="24765000" cy="114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67E140-7737-58DA-9E7C-2F72A194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1104900"/>
            <a:ext cx="24765000" cy="254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BEE5643B-FB50-C83A-1FD6-44DA779F66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2921000" y="-2679700"/>
            <a:ext cx="1016000" cy="6565900"/>
          </a:xfrm>
          <a:prstGeom prst="rect">
            <a:avLst/>
          </a:prstGeom>
          <a:effectLst>
            <a:outerShdw blurRad="40431" dist="93303" dir="8100000">
              <a:srgbClr val="000000">
                <a:alpha val="10000"/>
              </a:srgbClr>
            </a:outerShdw>
          </a:effectLst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E0718DC4-642A-F4FB-3225-EC37119D8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03200"/>
            <a:ext cx="800100" cy="8001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7D1A85CD-6ACF-F757-CC47-DEAAA94622F4}"/>
              </a:ext>
            </a:extLst>
          </p:cNvPr>
          <p:cNvSpPr txBox="1"/>
          <p:nvPr/>
        </p:nvSpPr>
        <p:spPr>
          <a:xfrm>
            <a:off x="228600" y="368300"/>
            <a:ext cx="8763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 dirty="0">
                <a:solidFill>
                  <a:srgbClr val="F7EFE2"/>
                </a:solidFill>
                <a:latin typeface="Pretendard Medium"/>
              </a:rPr>
              <a:t>07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20EBA15B-EF09-F1B6-088F-6FFD024652EF}"/>
              </a:ext>
            </a:extLst>
          </p:cNvPr>
          <p:cNvSpPr txBox="1"/>
          <p:nvPr/>
        </p:nvSpPr>
        <p:spPr>
          <a:xfrm>
            <a:off x="1295400" y="330200"/>
            <a:ext cx="51689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066" b="0" i="0" u="none" strike="noStrike" dirty="0">
                <a:solidFill>
                  <a:srgbClr val="595959"/>
                </a:solidFill>
                <a:ea typeface="Pretendard Medium"/>
              </a:rPr>
              <a:t>시장 출시 전략</a:t>
            </a:r>
            <a:endParaRPr lang="ko-KR" sz="3066" b="0" i="0" u="none" strike="noStrike" dirty="0">
              <a:solidFill>
                <a:srgbClr val="595959"/>
              </a:solidFill>
              <a:ea typeface="Pretendard Medium"/>
            </a:endParaRPr>
          </a:p>
        </p:txBody>
      </p:sp>
      <p:pic>
        <p:nvPicPr>
          <p:cNvPr id="32" name="그림 31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CD889D-94C4-07E1-25AB-C0230992F4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0" y="-63994"/>
            <a:ext cx="2444750" cy="1334487"/>
          </a:xfrm>
          <a:prstGeom prst="rect">
            <a:avLst/>
          </a:prstGeom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4BA3096B-5720-D005-C93A-E1F946E44D09}"/>
              </a:ext>
            </a:extLst>
          </p:cNvPr>
          <p:cNvSpPr txBox="1"/>
          <p:nvPr/>
        </p:nvSpPr>
        <p:spPr>
          <a:xfrm>
            <a:off x="13716000" y="10175404"/>
            <a:ext cx="9296400" cy="774700"/>
          </a:xfrm>
          <a:prstGeom prst="rect">
            <a:avLst/>
          </a:prstGeom>
        </p:spPr>
        <p:txBody>
          <a:bodyPr lIns="0" tIns="120649" rIns="0" bIns="120649" rtlCol="0" anchor="ctr"/>
          <a:lstStyle/>
          <a:p>
            <a:pPr lvl="0" algn="ctr">
              <a:lnSpc>
                <a:spcPct val="68890"/>
              </a:lnSpc>
            </a:pPr>
            <a:r>
              <a:rPr lang="en-US" altLang="ko-KR" sz="3333" spc="-200" dirty="0">
                <a:solidFill>
                  <a:srgbClr val="15704D"/>
                </a:solidFill>
                <a:ea typeface="Pretendard Medium"/>
              </a:rPr>
              <a:t>2026</a:t>
            </a:r>
            <a:r>
              <a:rPr lang="ko-KR" altLang="en-US" sz="3333" spc="-200" dirty="0">
                <a:solidFill>
                  <a:srgbClr val="15704D"/>
                </a:solidFill>
                <a:ea typeface="Pretendard Medium"/>
              </a:rPr>
              <a:t>년 이후 신규 개점하는 대형마트</a:t>
            </a:r>
            <a:r>
              <a:rPr lang="en-US" altLang="ko-KR" sz="3333" spc="-200" dirty="0">
                <a:solidFill>
                  <a:srgbClr val="15704D"/>
                </a:solidFill>
                <a:ea typeface="Pretendard Medium"/>
              </a:rPr>
              <a:t>/</a:t>
            </a:r>
            <a:r>
              <a:rPr lang="ko-KR" altLang="en-US" sz="3333" spc="-200" dirty="0">
                <a:solidFill>
                  <a:srgbClr val="15704D"/>
                </a:solidFill>
                <a:ea typeface="Pretendard Medium"/>
              </a:rPr>
              <a:t>백화점</a:t>
            </a:r>
            <a:r>
              <a:rPr lang="en-US" altLang="ko-KR" sz="3333" spc="-200" dirty="0">
                <a:solidFill>
                  <a:srgbClr val="15704D"/>
                </a:solidFill>
                <a:ea typeface="Pretendard Medium"/>
              </a:rPr>
              <a:t>/</a:t>
            </a:r>
            <a:r>
              <a:rPr lang="ko-KR" altLang="en-US" sz="3333" spc="-200" dirty="0">
                <a:solidFill>
                  <a:srgbClr val="15704D"/>
                </a:solidFill>
                <a:ea typeface="Pretendard Medium"/>
              </a:rPr>
              <a:t>아울렛 수</a:t>
            </a:r>
            <a:endParaRPr lang="ko-KR" sz="3333" b="0" i="0" u="none" strike="noStrike" spc="-200" dirty="0">
              <a:solidFill>
                <a:srgbClr val="15704D"/>
              </a:solidFill>
              <a:ea typeface="Pretendard Medium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2590E7-1C53-2EE9-EEB3-93D50BECDCC3}"/>
              </a:ext>
            </a:extLst>
          </p:cNvPr>
          <p:cNvGrpSpPr/>
          <p:nvPr/>
        </p:nvGrpSpPr>
        <p:grpSpPr>
          <a:xfrm>
            <a:off x="999595" y="4330700"/>
            <a:ext cx="8689975" cy="3733990"/>
            <a:chOff x="1841500" y="3683000"/>
            <a:chExt cx="10134600" cy="3937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674128-B279-CF75-1CD7-4289B091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1841500" y="3683000"/>
              <a:ext cx="10134600" cy="3937000"/>
            </a:xfrm>
            <a:prstGeom prst="rect">
              <a:avLst/>
            </a:prstGeom>
            <a:effectLst>
              <a:outerShdw blurRad="58983" dist="151238" dir="2700000">
                <a:srgbClr val="000000">
                  <a:alpha val="10000"/>
                </a:srgbClr>
              </a:outerShdw>
            </a:effec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0289BD6C-A26B-4EEF-4BC9-907617A3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 rot="-5400000">
              <a:off x="6400800" y="2032000"/>
              <a:ext cx="1016000" cy="5511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BAF88D6D-391E-EE57-C240-D1449127DFC7}"/>
                </a:ext>
              </a:extLst>
            </p:cNvPr>
            <p:cNvSpPr txBox="1"/>
            <p:nvPr/>
          </p:nvSpPr>
          <p:spPr>
            <a:xfrm>
              <a:off x="3613150" y="5765800"/>
              <a:ext cx="6578599" cy="1231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3333" b="0" i="0" u="none" strike="noStrike" spc="-167" dirty="0">
                  <a:solidFill>
                    <a:srgbClr val="15704D"/>
                  </a:solidFill>
                  <a:ea typeface="Pretendard Bold"/>
                </a:rPr>
                <a:t>신규 개점하는 마트의 주차장에 첫 도입을 시작으로 확장</a:t>
              </a:r>
              <a:endParaRPr lang="ko-KR" sz="3333" b="0" i="0" u="none" strike="noStrike" spc="-167" dirty="0">
                <a:solidFill>
                  <a:srgbClr val="15704D"/>
                </a:solidFill>
                <a:ea typeface="Pretendard Bold"/>
              </a:endParaRP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5E1530C1-4087-265F-8A5B-850F9A574BD6}"/>
                </a:ext>
              </a:extLst>
            </p:cNvPr>
            <p:cNvSpPr txBox="1"/>
            <p:nvPr/>
          </p:nvSpPr>
          <p:spPr>
            <a:xfrm>
              <a:off x="4978400" y="4432300"/>
              <a:ext cx="38608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b="0" i="0" u="none" strike="noStrike" dirty="0">
                  <a:solidFill>
                    <a:srgbClr val="15704D"/>
                  </a:solidFill>
                  <a:latin typeface="Pretendard Bold"/>
                  <a:ea typeface="Pretendard Bold"/>
                </a:rPr>
                <a:t>첫 타겟층</a:t>
              </a:r>
              <a:endParaRPr lang="en-US" sz="4000" b="0" i="0" u="none" strike="noStrike" dirty="0">
                <a:solidFill>
                  <a:srgbClr val="15704D"/>
                </a:solidFill>
                <a:latin typeface="Pretendard Bold"/>
              </a:endParaRPr>
            </a:p>
          </p:txBody>
        </p:sp>
      </p:grpSp>
      <p:pic>
        <p:nvPicPr>
          <p:cNvPr id="16" name="Picture 27">
            <a:extLst>
              <a:ext uri="{FF2B5EF4-FFF2-40B4-BE49-F238E27FC236}">
                <a16:creationId xmlns:a16="http://schemas.microsoft.com/office/drawing/2014/main" id="{F0246CCC-B799-CDF5-36C5-A0836B2E5E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9951" y="5118651"/>
            <a:ext cx="2374900" cy="2374900"/>
          </a:xfrm>
          <a:prstGeom prst="rect">
            <a:avLst/>
          </a:prstGeom>
        </p:spPr>
      </p:pic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BF0E79-6DEB-47E3-55A0-0ECE43CF5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290880"/>
              </p:ext>
            </p:extLst>
          </p:nvPr>
        </p:nvGraphicFramePr>
        <p:xfrm>
          <a:off x="12344400" y="2765896"/>
          <a:ext cx="11277600" cy="7038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62988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104900"/>
            <a:ext cx="247650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45200" y="12877800"/>
            <a:ext cx="4622800" cy="52070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r">
              <a:lnSpc>
                <a:spcPct val="99600"/>
              </a:lnSpc>
            </a:pPr>
            <a:r>
              <a:rPr lang="en" sz="2933" b="0" i="0" u="none" strike="noStrike">
                <a:solidFill>
                  <a:srgbClr val="F7EFE2"/>
                </a:solidFill>
                <a:latin typeface="Pretendard SemiBold"/>
              </a:rPr>
              <a:t>19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2921000" y="-2679700"/>
            <a:ext cx="1016000" cy="6565900"/>
          </a:xfrm>
          <a:prstGeom prst="rect">
            <a:avLst/>
          </a:prstGeom>
          <a:effectLst>
            <a:outerShdw blurRad="40431" dist="93303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03200"/>
            <a:ext cx="8001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8600" y="368300"/>
            <a:ext cx="8763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 dirty="0">
                <a:solidFill>
                  <a:srgbClr val="F7EFE2"/>
                </a:solidFill>
                <a:latin typeface="Pretendard Medium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400" y="330200"/>
            <a:ext cx="51689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066" b="0" i="0" u="none" strike="noStrike" dirty="0">
                <a:solidFill>
                  <a:srgbClr val="595959"/>
                </a:solidFill>
                <a:ea typeface="Pretendard Medium"/>
              </a:rPr>
              <a:t>팀원 소개</a:t>
            </a:r>
            <a:endParaRPr lang="ko-KR" sz="3066" b="0" i="0" u="none" strike="noStrike" dirty="0">
              <a:solidFill>
                <a:srgbClr val="595959"/>
              </a:solidFill>
              <a:ea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2573000"/>
            <a:ext cx="24765000" cy="1143000"/>
          </a:xfrm>
          <a:prstGeom prst="rect">
            <a:avLst/>
          </a:prstGeom>
        </p:spPr>
      </p:pic>
      <p:pic>
        <p:nvPicPr>
          <p:cNvPr id="17" name="그림 16" descr="그래픽, 폰트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B8FBA6-37A2-5435-88B8-6360F1719E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850" y="-63994"/>
            <a:ext cx="2444750" cy="133448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B932E26-399F-04FE-CE69-7DA26A587FC6}"/>
              </a:ext>
            </a:extLst>
          </p:cNvPr>
          <p:cNvGrpSpPr/>
          <p:nvPr/>
        </p:nvGrpSpPr>
        <p:grpSpPr>
          <a:xfrm>
            <a:off x="2119312" y="2299194"/>
            <a:ext cx="8689975" cy="3733990"/>
            <a:chOff x="1841500" y="3683000"/>
            <a:chExt cx="10134600" cy="3937000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DAFF3F6-D7AB-0D6F-E62D-20E8A2CA4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1841500" y="3683000"/>
              <a:ext cx="10134600" cy="3937000"/>
            </a:xfrm>
            <a:prstGeom prst="rect">
              <a:avLst/>
            </a:prstGeom>
            <a:effectLst>
              <a:outerShdw blurRad="58983" dist="151238" dir="2700000">
                <a:srgbClr val="000000">
                  <a:alpha val="10000"/>
                </a:srgbClr>
              </a:outerShdw>
            </a:effectLst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D8F9A007-D030-E3BA-6B0D-030D17660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 rot="-5400000">
              <a:off x="6400800" y="2032000"/>
              <a:ext cx="1016000" cy="5511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15F3361D-044C-11F5-6E73-9854AC8C15E8}"/>
                </a:ext>
              </a:extLst>
            </p:cNvPr>
            <p:cNvSpPr txBox="1"/>
            <p:nvPr/>
          </p:nvSpPr>
          <p:spPr>
            <a:xfrm>
              <a:off x="3613150" y="5765800"/>
              <a:ext cx="6578599" cy="1231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3333" spc="-167" dirty="0">
                  <a:solidFill>
                    <a:srgbClr val="15704D"/>
                  </a:solidFill>
                  <a:ea typeface="Pretendard Bold"/>
                </a:rPr>
                <a:t>Unity </a:t>
              </a:r>
              <a:r>
                <a:rPr lang="ko-KR" altLang="en-US" sz="3333" spc="-167" dirty="0">
                  <a:solidFill>
                    <a:srgbClr val="15704D"/>
                  </a:solidFill>
                  <a:ea typeface="Pretendard Bold"/>
                </a:rPr>
                <a:t>시뮬레이션 개발</a:t>
              </a:r>
              <a:endParaRPr lang="ko-KR" sz="3333" b="0" i="0" u="none" strike="noStrike" spc="-167" dirty="0">
                <a:solidFill>
                  <a:srgbClr val="15704D"/>
                </a:solidFill>
                <a:ea typeface="Pretendard Bold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0DA4D780-FA54-7881-D6AA-51FB13411220}"/>
                </a:ext>
              </a:extLst>
            </p:cNvPr>
            <p:cNvSpPr txBox="1"/>
            <p:nvPr/>
          </p:nvSpPr>
          <p:spPr>
            <a:xfrm>
              <a:off x="4978400" y="4432300"/>
              <a:ext cx="38608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b="0" i="0" u="none" strike="noStrike" dirty="0">
                  <a:solidFill>
                    <a:srgbClr val="15704D"/>
                  </a:solidFill>
                  <a:latin typeface="Pretendard Bold"/>
                  <a:ea typeface="Pretendard Bold"/>
                </a:rPr>
                <a:t>김동현</a:t>
              </a:r>
              <a:endParaRPr lang="en-US" sz="4000" b="0" i="0" u="none" strike="noStrike" dirty="0">
                <a:solidFill>
                  <a:srgbClr val="15704D"/>
                </a:solidFill>
                <a:latin typeface="Pretendard Bold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6E1F875-2119-A9C7-1778-9A0D8BF66EB2}"/>
              </a:ext>
            </a:extLst>
          </p:cNvPr>
          <p:cNvGrpSpPr/>
          <p:nvPr/>
        </p:nvGrpSpPr>
        <p:grpSpPr>
          <a:xfrm>
            <a:off x="13250862" y="7315031"/>
            <a:ext cx="8689975" cy="3733990"/>
            <a:chOff x="1841500" y="3683000"/>
            <a:chExt cx="10134600" cy="393700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AAED3058-4830-A386-E9BB-1FF2673E2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1841500" y="3683000"/>
              <a:ext cx="10134600" cy="3937000"/>
            </a:xfrm>
            <a:prstGeom prst="rect">
              <a:avLst/>
            </a:prstGeom>
            <a:effectLst>
              <a:outerShdw blurRad="58983" dist="151238" dir="2700000">
                <a:srgbClr val="000000">
                  <a:alpha val="10000"/>
                </a:srgbClr>
              </a:outerShdw>
            </a:effectLst>
          </p:spPr>
        </p:pic>
        <p:pic>
          <p:nvPicPr>
            <p:cNvPr id="30" name="Picture 8">
              <a:extLst>
                <a:ext uri="{FF2B5EF4-FFF2-40B4-BE49-F238E27FC236}">
                  <a16:creationId xmlns:a16="http://schemas.microsoft.com/office/drawing/2014/main" id="{F09199C8-DA43-523A-BFAA-8E44469F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 rot="-5400000">
              <a:off x="6400800" y="2032000"/>
              <a:ext cx="1016000" cy="5511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2E6ECED5-F5BA-965E-3227-2ED43BACD557}"/>
                </a:ext>
              </a:extLst>
            </p:cNvPr>
            <p:cNvSpPr txBox="1"/>
            <p:nvPr/>
          </p:nvSpPr>
          <p:spPr>
            <a:xfrm>
              <a:off x="3613150" y="5765800"/>
              <a:ext cx="6578599" cy="1231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3333" b="0" i="0" u="none" strike="noStrike" spc="-167" dirty="0">
                  <a:solidFill>
                    <a:srgbClr val="15704D"/>
                  </a:solidFill>
                  <a:ea typeface="Pretendard Bold"/>
                </a:rPr>
                <a:t>기업 홈페이지 제작</a:t>
              </a:r>
              <a:endParaRPr lang="ko-KR" sz="3333" b="0" i="0" u="none" strike="noStrike" spc="-167" dirty="0">
                <a:solidFill>
                  <a:srgbClr val="15704D"/>
                </a:solidFill>
                <a:ea typeface="Pretendard Bold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237745FA-25A7-2BB9-3586-876EA0DB13BE}"/>
                </a:ext>
              </a:extLst>
            </p:cNvPr>
            <p:cNvSpPr txBox="1"/>
            <p:nvPr/>
          </p:nvSpPr>
          <p:spPr>
            <a:xfrm>
              <a:off x="4978400" y="4432300"/>
              <a:ext cx="38608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b="0" i="0" u="none" strike="noStrike" dirty="0">
                  <a:solidFill>
                    <a:srgbClr val="15704D"/>
                  </a:solidFill>
                  <a:latin typeface="Pretendard Bold"/>
                  <a:ea typeface="Pretendard Bold"/>
                </a:rPr>
                <a:t>박준식</a:t>
              </a:r>
              <a:endParaRPr lang="en-US" sz="4000" b="0" i="0" u="none" strike="noStrike" dirty="0">
                <a:solidFill>
                  <a:srgbClr val="15704D"/>
                </a:solidFill>
                <a:latin typeface="Pretendard Bold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F85400A-11B6-808B-A0A6-A07E148C3B5F}"/>
              </a:ext>
            </a:extLst>
          </p:cNvPr>
          <p:cNvGrpSpPr/>
          <p:nvPr/>
        </p:nvGrpSpPr>
        <p:grpSpPr>
          <a:xfrm>
            <a:off x="13228116" y="2296161"/>
            <a:ext cx="8689975" cy="3708590"/>
            <a:chOff x="609600" y="7618451"/>
            <a:chExt cx="10134600" cy="3937000"/>
          </a:xfrm>
        </p:grpSpPr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5DD7E571-13F8-D4FC-EC2D-28F53712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609600" y="7618451"/>
              <a:ext cx="10134600" cy="3937000"/>
            </a:xfrm>
            <a:prstGeom prst="rect">
              <a:avLst/>
            </a:prstGeom>
            <a:effectLst>
              <a:outerShdw blurRad="58983" dist="151238" dir="2700000">
                <a:srgbClr val="000000">
                  <a:alpha val="10000"/>
                </a:srgbClr>
              </a:outerShdw>
            </a:effectLst>
          </p:spPr>
        </p:pic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B6DC9992-6F06-83A6-79DE-B1716C8E6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 rot="-5400000">
              <a:off x="5168900" y="5713451"/>
              <a:ext cx="1016000" cy="6146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46" name="TextBox 18">
              <a:extLst>
                <a:ext uri="{FF2B5EF4-FFF2-40B4-BE49-F238E27FC236}">
                  <a16:creationId xmlns:a16="http://schemas.microsoft.com/office/drawing/2014/main" id="{858039FD-727F-13C4-D29F-5317B21FB1D3}"/>
                </a:ext>
              </a:extLst>
            </p:cNvPr>
            <p:cNvSpPr txBox="1"/>
            <p:nvPr/>
          </p:nvSpPr>
          <p:spPr>
            <a:xfrm>
              <a:off x="2209800" y="9599651"/>
              <a:ext cx="6527800" cy="11938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3333" b="0" i="0" u="none" strike="noStrike" spc="-167" dirty="0">
                  <a:solidFill>
                    <a:srgbClr val="FC5230"/>
                  </a:solidFill>
                  <a:ea typeface="Pretendard Bold"/>
                </a:rPr>
                <a:t>하드웨어 개발</a:t>
              </a:r>
              <a:endParaRPr lang="ko-KR" sz="3333" b="0" i="0" u="none" strike="noStrike" spc="-167" dirty="0">
                <a:solidFill>
                  <a:srgbClr val="FC5230"/>
                </a:solidFill>
                <a:ea typeface="Pretendard Bold"/>
              </a:endParaRPr>
            </a:p>
          </p:txBody>
        </p: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AE47580D-DF91-6CE5-B5AA-1B7593D1F881}"/>
                </a:ext>
              </a:extLst>
            </p:cNvPr>
            <p:cNvSpPr txBox="1"/>
            <p:nvPr/>
          </p:nvSpPr>
          <p:spPr>
            <a:xfrm>
              <a:off x="3124200" y="8431251"/>
              <a:ext cx="50927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b="0" i="0" u="none" strike="noStrike" dirty="0" err="1">
                  <a:solidFill>
                    <a:srgbClr val="FC5230"/>
                  </a:solidFill>
                  <a:ea typeface="Pretendard Bold"/>
                </a:rPr>
                <a:t>노승민</a:t>
              </a:r>
              <a:endParaRPr lang="ko-KR" sz="4000" b="0" i="0" u="none" strike="noStrike" dirty="0">
                <a:solidFill>
                  <a:srgbClr val="FC5230"/>
                </a:solidFill>
                <a:ea typeface="Pretendard Bold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4134C35-A122-301F-2E5D-4A46621296D7}"/>
              </a:ext>
            </a:extLst>
          </p:cNvPr>
          <p:cNvGrpSpPr/>
          <p:nvPr/>
        </p:nvGrpSpPr>
        <p:grpSpPr>
          <a:xfrm>
            <a:off x="2149856" y="7340431"/>
            <a:ext cx="8689975" cy="3708590"/>
            <a:chOff x="609600" y="7618451"/>
            <a:chExt cx="10134600" cy="3937000"/>
          </a:xfrm>
        </p:grpSpPr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8F6305EA-0C40-9244-A77A-31C522BEF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609600" y="7618451"/>
              <a:ext cx="10134600" cy="3937000"/>
            </a:xfrm>
            <a:prstGeom prst="rect">
              <a:avLst/>
            </a:prstGeom>
            <a:effectLst>
              <a:outerShdw blurRad="58983" dist="151238" dir="2700000">
                <a:srgbClr val="000000">
                  <a:alpha val="10000"/>
                </a:srgbClr>
              </a:outerShdw>
            </a:effectLst>
          </p:spPr>
        </p:pic>
        <p:pic>
          <p:nvPicPr>
            <p:cNvPr id="55" name="Picture 10">
              <a:extLst>
                <a:ext uri="{FF2B5EF4-FFF2-40B4-BE49-F238E27FC236}">
                  <a16:creationId xmlns:a16="http://schemas.microsoft.com/office/drawing/2014/main" id="{219B82DD-3F36-244A-A953-F1587029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</a:blip>
            <a:stretch>
              <a:fillRect/>
            </a:stretch>
          </p:blipFill>
          <p:spPr>
            <a:xfrm rot="-5400000">
              <a:off x="5168900" y="5713451"/>
              <a:ext cx="1016000" cy="6146800"/>
            </a:xfrm>
            <a:prstGeom prst="rect">
              <a:avLst/>
            </a:prstGeom>
            <a:effectLst>
              <a:outerShdw blurRad="40431" dist="93303" dir="8100000">
                <a:srgbClr val="000000">
                  <a:alpha val="10000"/>
                </a:srgbClr>
              </a:outerShdw>
            </a:effectLst>
          </p:spPr>
        </p:pic>
        <p:sp>
          <p:nvSpPr>
            <p:cNvPr id="56" name="TextBox 18">
              <a:extLst>
                <a:ext uri="{FF2B5EF4-FFF2-40B4-BE49-F238E27FC236}">
                  <a16:creationId xmlns:a16="http://schemas.microsoft.com/office/drawing/2014/main" id="{B4B0F3E6-C632-2628-BE5F-A058004C9F2A}"/>
                </a:ext>
              </a:extLst>
            </p:cNvPr>
            <p:cNvSpPr txBox="1"/>
            <p:nvPr/>
          </p:nvSpPr>
          <p:spPr>
            <a:xfrm>
              <a:off x="2209800" y="9599651"/>
              <a:ext cx="6527800" cy="11938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3333" b="0" i="0" u="none" strike="noStrike" spc="-167" dirty="0">
                  <a:solidFill>
                    <a:srgbClr val="FC5230"/>
                  </a:solidFill>
                  <a:ea typeface="Pretendard Bold"/>
                </a:rPr>
                <a:t>데모 어플리케이션 개발</a:t>
              </a:r>
              <a:endParaRPr lang="ko-KR" sz="3333" b="0" i="0" u="none" strike="noStrike" spc="-167" dirty="0">
                <a:solidFill>
                  <a:srgbClr val="FC5230"/>
                </a:solidFill>
                <a:ea typeface="Pretendard Bold"/>
              </a:endParaRPr>
            </a:p>
          </p:txBody>
        </p:sp>
        <p:sp>
          <p:nvSpPr>
            <p:cNvPr id="57" name="TextBox 19">
              <a:extLst>
                <a:ext uri="{FF2B5EF4-FFF2-40B4-BE49-F238E27FC236}">
                  <a16:creationId xmlns:a16="http://schemas.microsoft.com/office/drawing/2014/main" id="{17B2E842-6E79-E96D-CB4A-1C485C819DE2}"/>
                </a:ext>
              </a:extLst>
            </p:cNvPr>
            <p:cNvSpPr txBox="1"/>
            <p:nvPr/>
          </p:nvSpPr>
          <p:spPr>
            <a:xfrm>
              <a:off x="3124200" y="8431251"/>
              <a:ext cx="5092700" cy="711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b="0" i="0" u="none" strike="noStrike" dirty="0" err="1">
                  <a:solidFill>
                    <a:srgbClr val="FC5230"/>
                  </a:solidFill>
                  <a:ea typeface="Pretendard Bold"/>
                </a:rPr>
                <a:t>민웅기</a:t>
              </a:r>
              <a:endParaRPr lang="ko-KR" sz="4000" b="0" i="0" u="none" strike="noStrike" dirty="0">
                <a:solidFill>
                  <a:srgbClr val="FC5230"/>
                </a:solidFill>
                <a:ea typeface="Pretendard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165</Words>
  <Application>Microsoft Office PowerPoint</Application>
  <PresentationFormat>사용자 지정</PresentationFormat>
  <Paragraphs>60</Paragraphs>
  <Slides>10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Pretendard Bold</vt:lpstr>
      <vt:lpstr>Calibri</vt:lpstr>
      <vt:lpstr>Pretendard Medium</vt:lpstr>
      <vt:lpstr>Arial</vt:lpstr>
      <vt:lpstr>Pretendard SemiBold</vt:lpstr>
      <vt:lpstr>맑은 고딕</vt:lpstr>
      <vt:lpstr>GangwonEduPower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민웅기</cp:lastModifiedBy>
  <cp:revision>13</cp:revision>
  <dcterms:created xsi:type="dcterms:W3CDTF">2006-08-16T00:00:00Z</dcterms:created>
  <dcterms:modified xsi:type="dcterms:W3CDTF">2026-01-20T12:42:13Z</dcterms:modified>
</cp:coreProperties>
</file>